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16" r:id="rId2"/>
    <p:sldId id="256" r:id="rId3"/>
    <p:sldId id="257" r:id="rId4"/>
    <p:sldId id="258" r:id="rId5"/>
    <p:sldId id="319" r:id="rId6"/>
    <p:sldId id="318" r:id="rId7"/>
    <p:sldId id="320" r:id="rId8"/>
    <p:sldId id="315" r:id="rId9"/>
    <p:sldId id="314" r:id="rId10"/>
    <p:sldId id="317" r:id="rId11"/>
    <p:sldId id="321" r:id="rId12"/>
    <p:sldId id="322" r:id="rId13"/>
    <p:sldId id="327" r:id="rId14"/>
    <p:sldId id="323" r:id="rId15"/>
    <p:sldId id="326" r:id="rId16"/>
    <p:sldId id="324" r:id="rId17"/>
    <p:sldId id="325" r:id="rId18"/>
    <p:sldId id="329" r:id="rId19"/>
    <p:sldId id="332" r:id="rId20"/>
    <p:sldId id="328" r:id="rId21"/>
    <p:sldId id="330" r:id="rId22"/>
    <p:sldId id="331" r:id="rId23"/>
    <p:sldId id="333" r:id="rId24"/>
    <p:sldId id="334" r:id="rId25"/>
    <p:sldId id="301" r:id="rId26"/>
    <p:sldId id="302" r:id="rId27"/>
    <p:sldId id="303" r:id="rId28"/>
    <p:sldId id="304" r:id="rId29"/>
    <p:sldId id="305" r:id="rId30"/>
    <p:sldId id="306" r:id="rId31"/>
    <p:sldId id="307" r:id="rId32"/>
    <p:sldId id="311" r:id="rId33"/>
    <p:sldId id="312" r:id="rId34"/>
    <p:sldId id="31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p:restoredTop sz="94670"/>
  </p:normalViewPr>
  <p:slideViewPr>
    <p:cSldViewPr snapToGrid="0" snapToObjects="1">
      <p:cViewPr>
        <p:scale>
          <a:sx n="90" d="100"/>
          <a:sy n="90" d="100"/>
        </p:scale>
        <p:origin x="282"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342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defTabSz="584200">
              <a:spcBef>
                <a:spcPts val="0"/>
              </a:spcBef>
              <a:buClrTx/>
              <a:buSzTx/>
              <a:buNone/>
              <a:defRPr sz="3700"/>
            </a:lvl1pPr>
            <a:lvl2pPr marL="0" indent="0" algn="ctr" defTabSz="584200">
              <a:spcBef>
                <a:spcPts val="0"/>
              </a:spcBef>
              <a:buClrTx/>
              <a:buSzTx/>
              <a:buNone/>
              <a:defRPr sz="3700"/>
            </a:lvl2pPr>
            <a:lvl3pPr marL="0" indent="0" algn="ctr" defTabSz="584200">
              <a:spcBef>
                <a:spcPts val="0"/>
              </a:spcBef>
              <a:buClrTx/>
              <a:buSzTx/>
              <a:buNone/>
              <a:defRPr sz="3700"/>
            </a:lvl3pPr>
            <a:lvl4pPr marL="0" indent="0" algn="ctr" defTabSz="584200">
              <a:spcBef>
                <a:spcPts val="0"/>
              </a:spcBef>
              <a:buClrTx/>
              <a:buSzTx/>
              <a:buNone/>
              <a:defRPr sz="3700"/>
            </a:lvl4pPr>
            <a:lvl5pPr marL="0" indent="0" algn="ctr" defTabSz="584200">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73100"/>
            <a:ext cx="9758016"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defTabSz="584200">
              <a:spcBef>
                <a:spcPts val="0"/>
              </a:spcBef>
              <a:buClrTx/>
              <a:buSzTx/>
              <a:buNone/>
              <a:defRPr sz="3700"/>
            </a:lvl1pPr>
            <a:lvl2pPr marL="0" indent="0" algn="ctr" defTabSz="584200">
              <a:spcBef>
                <a:spcPts val="0"/>
              </a:spcBef>
              <a:buClrTx/>
              <a:buSzTx/>
              <a:buNone/>
              <a:defRPr sz="3700"/>
            </a:lvl2pPr>
            <a:lvl3pPr marL="0" indent="0" algn="ctr" defTabSz="584200">
              <a:spcBef>
                <a:spcPts val="0"/>
              </a:spcBef>
              <a:buClrTx/>
              <a:buSzTx/>
              <a:buNone/>
              <a:defRPr sz="3700"/>
            </a:lvl3pPr>
            <a:lvl4pPr marL="0" indent="0" algn="ctr" defTabSz="584200">
              <a:spcBef>
                <a:spcPts val="0"/>
              </a:spcBef>
              <a:buClrTx/>
              <a:buSzTx/>
              <a:buNone/>
              <a:defRPr sz="3700"/>
            </a:lvl4pPr>
            <a:lvl5pPr marL="0" indent="0" algn="ctr" defTabSz="584200">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8919"/>
            <a:ext cx="5334001" cy="82169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defTabSz="584200">
              <a:spcBef>
                <a:spcPts val="0"/>
              </a:spcBef>
              <a:buClrTx/>
              <a:buSzTx/>
              <a:buNone/>
              <a:defRPr sz="3700"/>
            </a:lvl1pPr>
            <a:lvl2pPr marL="0" indent="0" algn="ctr" defTabSz="584200">
              <a:spcBef>
                <a:spcPts val="0"/>
              </a:spcBef>
              <a:buClrTx/>
              <a:buSzTx/>
              <a:buNone/>
              <a:defRPr sz="3700"/>
            </a:lvl2pPr>
            <a:lvl3pPr marL="0" indent="0" algn="ctr" defTabSz="584200">
              <a:spcBef>
                <a:spcPts val="0"/>
              </a:spcBef>
              <a:buClrTx/>
              <a:buSzTx/>
              <a:buNone/>
              <a:defRPr sz="3700"/>
            </a:lvl3pPr>
            <a:lvl4pPr marL="0" indent="0" algn="ctr" defTabSz="584200">
              <a:spcBef>
                <a:spcPts val="0"/>
              </a:spcBef>
              <a:buClrTx/>
              <a:buSzTx/>
              <a:buNone/>
              <a:defRPr sz="3700"/>
            </a:lvl4pPr>
            <a:lvl5pPr marL="0" indent="0" algn="ctr" defTabSz="584200">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nchor="t"/>
          <a:lstStyle>
            <a:lvl1pPr>
              <a:spcBef>
                <a:spcPts val="800"/>
              </a:spcBef>
              <a:buClrTx/>
            </a:lvl1pPr>
            <a:lvl2pPr>
              <a:spcBef>
                <a:spcPts val="800"/>
              </a:spcBef>
              <a:buClrTx/>
            </a:lvl2pPr>
            <a:lvl3pPr>
              <a:spcBef>
                <a:spcPts val="800"/>
              </a:spcBef>
              <a:buClrTx/>
            </a:lvl3pPr>
            <a:lvl4pPr>
              <a:spcBef>
                <a:spcPts val="800"/>
              </a:spcBef>
              <a:buClrTx/>
            </a:lvl4pPr>
            <a:lvl5pPr>
              <a:spcBef>
                <a:spcPts val="800"/>
              </a:spcBef>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nchor="t"/>
          <a:lstStyle>
            <a:lvl1pPr marL="342900" indent="-342900" defTabSz="584200">
              <a:spcBef>
                <a:spcPts val="800"/>
              </a:spcBef>
              <a:buClrTx/>
              <a:defRPr sz="2800"/>
            </a:lvl1pPr>
            <a:lvl2pPr marL="685800" indent="-342900" defTabSz="584200">
              <a:spcBef>
                <a:spcPts val="800"/>
              </a:spcBef>
              <a:buClrTx/>
              <a:defRPr sz="2800"/>
            </a:lvl2pPr>
            <a:lvl3pPr marL="1028700" indent="-342900" defTabSz="584200">
              <a:spcBef>
                <a:spcPts val="800"/>
              </a:spcBef>
              <a:buClrTx/>
              <a:defRPr sz="2800"/>
            </a:lvl3pPr>
            <a:lvl4pPr marL="1371600" indent="-342900" defTabSz="584200">
              <a:spcBef>
                <a:spcPts val="800"/>
              </a:spcBef>
              <a:buClrTx/>
              <a:defRPr sz="2800"/>
            </a:lvl4pPr>
            <a:lvl5pPr marL="1714500" indent="-342900" defTabSz="584200">
              <a:spcBef>
                <a:spcPts val="8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nchor="t"/>
          <a:lstStyle>
            <a:lvl1pPr>
              <a:spcBef>
                <a:spcPts val="800"/>
              </a:spcBef>
              <a:buClrTx/>
            </a:lvl1pPr>
            <a:lvl2pPr>
              <a:spcBef>
                <a:spcPts val="800"/>
              </a:spcBef>
              <a:buClrTx/>
            </a:lvl2pPr>
            <a:lvl3pPr>
              <a:spcBef>
                <a:spcPts val="800"/>
              </a:spcBef>
              <a:buClrTx/>
            </a:lvl3pPr>
            <a:lvl4pPr>
              <a:spcBef>
                <a:spcPts val="800"/>
              </a:spcBef>
              <a:buClrTx/>
            </a:lvl4pPr>
            <a:lvl5pPr>
              <a:spcBef>
                <a:spcPts val="800"/>
              </a:spcBef>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defTabSz="584200">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defTabSz="584200">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p:titleStyle>
    <p:bodyStyle>
      <a:lvl1pPr marL="4445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1pPr>
      <a:lvl2pPr marL="8890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4699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hatismyipaddress.co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hatismyipaddress.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amazon.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hyperlink" Target="http://target.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F4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C881-DCE0-4358-BCCA-38560391FF90}"/>
              </a:ext>
            </a:extLst>
          </p:cNvPr>
          <p:cNvSpPr>
            <a:spLocks noGrp="1"/>
          </p:cNvSpPr>
          <p:nvPr>
            <p:ph type="title"/>
          </p:nvPr>
        </p:nvSpPr>
        <p:spPr>
          <a:xfrm>
            <a:off x="952500" y="254000"/>
            <a:ext cx="11099800" cy="1353127"/>
          </a:xfrm>
        </p:spPr>
        <p:txBody>
          <a:bodyPr>
            <a:normAutofit/>
          </a:bodyPr>
          <a:lstStyle/>
          <a:p>
            <a:r>
              <a:rPr lang="en-US" sz="6600" dirty="0">
                <a:solidFill>
                  <a:schemeClr val="accent1">
                    <a:lumMod val="75000"/>
                  </a:schemeClr>
                </a:solidFill>
              </a:rPr>
              <a:t>Opening Remarks</a:t>
            </a:r>
          </a:p>
        </p:txBody>
      </p:sp>
      <p:sp>
        <p:nvSpPr>
          <p:cNvPr id="3" name="Text Placeholder 2">
            <a:extLst>
              <a:ext uri="{FF2B5EF4-FFF2-40B4-BE49-F238E27FC236}">
                <a16:creationId xmlns:a16="http://schemas.microsoft.com/office/drawing/2014/main" id="{BC56F4DF-B8A7-4AEE-A412-74C09401D9E1}"/>
              </a:ext>
            </a:extLst>
          </p:cNvPr>
          <p:cNvSpPr>
            <a:spLocks noGrp="1"/>
          </p:cNvSpPr>
          <p:nvPr>
            <p:ph type="body" idx="1"/>
          </p:nvPr>
        </p:nvSpPr>
        <p:spPr>
          <a:xfrm>
            <a:off x="952500" y="1995055"/>
            <a:ext cx="11099800" cy="6286500"/>
          </a:xfrm>
          <a:noFill/>
        </p:spPr>
        <p:txBody>
          <a:bodyPr>
            <a:normAutofit fontScale="85000" lnSpcReduction="10000"/>
          </a:bodyPr>
          <a:lstStyle/>
          <a:p>
            <a:r>
              <a:rPr lang="en-US" dirty="0">
                <a:solidFill>
                  <a:schemeClr val="accent1">
                    <a:lumMod val="75000"/>
                  </a:schemeClr>
                </a:solidFill>
              </a:rPr>
              <a:t>This is a technical topic that we will attempt to explain in terms that everyone can understand. There will be a lot of technical jargon, that you may have heard before. Hopefully you will build a basic understanding on what it means.</a:t>
            </a:r>
          </a:p>
          <a:p>
            <a:r>
              <a:rPr lang="en-US" dirty="0">
                <a:solidFill>
                  <a:schemeClr val="accent1">
                    <a:lumMod val="75000"/>
                  </a:schemeClr>
                </a:solidFill>
              </a:rPr>
              <a:t>It is important to all of us, as we have all become dependent on the access to the Internet, and </a:t>
            </a:r>
            <a:r>
              <a:rPr lang="en-US" dirty="0" err="1">
                <a:solidFill>
                  <a:schemeClr val="accent1">
                    <a:lumMod val="75000"/>
                  </a:schemeClr>
                </a:solidFill>
              </a:rPr>
              <a:t>eMail</a:t>
            </a:r>
            <a:r>
              <a:rPr lang="en-US" dirty="0">
                <a:solidFill>
                  <a:schemeClr val="accent1">
                    <a:lumMod val="75000"/>
                  </a:schemeClr>
                </a:solidFill>
              </a:rPr>
              <a:t> that our home networks provide.</a:t>
            </a:r>
          </a:p>
          <a:p>
            <a:r>
              <a:rPr lang="en-US" dirty="0">
                <a:solidFill>
                  <a:schemeClr val="accent1">
                    <a:lumMod val="75000"/>
                  </a:schemeClr>
                </a:solidFill>
              </a:rPr>
              <a:t>After all, you all drive cars, that are pretty darn technical. I’m sure that you have all built a basic understanding of how they work, if for no other reason than to be able to understand a mechanic when they tell you ‘this repair will cost you $$$’ !</a:t>
            </a:r>
          </a:p>
          <a:p>
            <a:pPr marL="0" indent="0">
              <a:buNone/>
            </a:pPr>
            <a:r>
              <a:rPr lang="en-US" dirty="0">
                <a:solidFill>
                  <a:schemeClr val="accent1">
                    <a:lumMod val="75000"/>
                  </a:schemeClr>
                </a:solidFill>
              </a:rPr>
              <a:t> </a:t>
            </a:r>
          </a:p>
          <a:p>
            <a:r>
              <a:rPr lang="en-US" i="1" dirty="0">
                <a:solidFill>
                  <a:schemeClr val="accent1">
                    <a:lumMod val="75000"/>
                  </a:schemeClr>
                </a:solidFill>
              </a:rPr>
              <a:t>I’m sure that some of you with an engineering background may feel that I am over-simplifying, or skimping on detail. Please understand that I feel it necessary to allow the non-engineering members to build a reasonable picture in their minds.</a:t>
            </a:r>
          </a:p>
          <a:p>
            <a:endParaRPr lang="en-US" dirty="0"/>
          </a:p>
        </p:txBody>
      </p:sp>
    </p:spTree>
    <p:extLst>
      <p:ext uri="{BB962C8B-B14F-4D97-AF65-F5344CB8AC3E}">
        <p14:creationId xmlns:p14="http://schemas.microsoft.com/office/powerpoint/2010/main" val="125933908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9CEF-D404-4EC7-807B-EB27D2DDBD83}"/>
              </a:ext>
            </a:extLst>
          </p:cNvPr>
          <p:cNvSpPr>
            <a:spLocks noGrp="1"/>
          </p:cNvSpPr>
          <p:nvPr>
            <p:ph type="title"/>
          </p:nvPr>
        </p:nvSpPr>
        <p:spPr>
          <a:xfrm>
            <a:off x="952500" y="254000"/>
            <a:ext cx="11099800" cy="1422400"/>
          </a:xfrm>
        </p:spPr>
        <p:txBody>
          <a:bodyPr>
            <a:normAutofit/>
          </a:bodyPr>
          <a:lstStyle/>
          <a:p>
            <a:r>
              <a:rPr lang="en-US" sz="6600" dirty="0"/>
              <a:t>IP Address Assignment</a:t>
            </a:r>
          </a:p>
        </p:txBody>
      </p:sp>
      <p:sp>
        <p:nvSpPr>
          <p:cNvPr id="3" name="Text Placeholder 2">
            <a:extLst>
              <a:ext uri="{FF2B5EF4-FFF2-40B4-BE49-F238E27FC236}">
                <a16:creationId xmlns:a16="http://schemas.microsoft.com/office/drawing/2014/main" id="{F329FDED-0BAB-4407-AB90-9BFB5DFE88C7}"/>
              </a:ext>
            </a:extLst>
          </p:cNvPr>
          <p:cNvSpPr>
            <a:spLocks noGrp="1"/>
          </p:cNvSpPr>
          <p:nvPr>
            <p:ph type="body" idx="1"/>
          </p:nvPr>
        </p:nvSpPr>
        <p:spPr>
          <a:xfrm>
            <a:off x="952500" y="2008909"/>
            <a:ext cx="11099800" cy="6868391"/>
          </a:xfrm>
        </p:spPr>
        <p:txBody>
          <a:bodyPr>
            <a:normAutofit lnSpcReduction="10000"/>
          </a:bodyPr>
          <a:lstStyle/>
          <a:p>
            <a:r>
              <a:rPr lang="en-US" dirty="0"/>
              <a:t>IP addresses are either assigned permanently, by a management authority, or automatically, as needed by a Router (‘DHCP facility’).</a:t>
            </a:r>
          </a:p>
          <a:p>
            <a:r>
              <a:rPr lang="en-US" dirty="0"/>
              <a:t>A block of IP Addresses have been reserved for use within a ‘Private’ network, like the one established in your Home.</a:t>
            </a:r>
          </a:p>
          <a:p>
            <a:r>
              <a:rPr lang="en-US" dirty="0"/>
              <a:t>‘Public’ IP addresses are used outside your home and across the Internet</a:t>
            </a:r>
          </a:p>
          <a:p>
            <a:r>
              <a:rPr lang="en-US" dirty="0"/>
              <a:t>Your home router will assign private IP addresses for the devices within your home.</a:t>
            </a:r>
          </a:p>
          <a:p>
            <a:r>
              <a:rPr lang="en-US" dirty="0"/>
              <a:t>Your home router has a Public IP address assigned by your ISP (Cox, </a:t>
            </a:r>
            <a:r>
              <a:rPr lang="en-US" dirty="0" err="1"/>
              <a:t>Centurylink</a:t>
            </a:r>
            <a:r>
              <a:rPr lang="en-US" dirty="0"/>
              <a:t>, etc.), that it uses to talk to the outside – to the Internet.</a:t>
            </a:r>
          </a:p>
          <a:p>
            <a:r>
              <a:rPr lang="en-US" dirty="0"/>
              <a:t>You can see the public IP address that you are using by going to: </a:t>
            </a:r>
            <a:r>
              <a:rPr lang="en-US" u="sng" dirty="0">
                <a:hlinkClick r:id="rId2"/>
              </a:rPr>
              <a:t>https://whatismyipaddress.com</a:t>
            </a:r>
            <a:r>
              <a:rPr lang="en-US" dirty="0"/>
              <a:t> </a:t>
            </a:r>
          </a:p>
          <a:p>
            <a:endParaRPr lang="en-US" dirty="0"/>
          </a:p>
        </p:txBody>
      </p:sp>
    </p:spTree>
    <p:extLst>
      <p:ext uri="{BB962C8B-B14F-4D97-AF65-F5344CB8AC3E}">
        <p14:creationId xmlns:p14="http://schemas.microsoft.com/office/powerpoint/2010/main" val="5976176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6224-6745-4307-A14C-D78C16612496}"/>
              </a:ext>
            </a:extLst>
          </p:cNvPr>
          <p:cNvSpPr>
            <a:spLocks noGrp="1"/>
          </p:cNvSpPr>
          <p:nvPr>
            <p:ph type="title"/>
          </p:nvPr>
        </p:nvSpPr>
        <p:spPr/>
        <p:txBody>
          <a:bodyPr>
            <a:noAutofit/>
          </a:bodyPr>
          <a:lstStyle/>
          <a:p>
            <a:r>
              <a:rPr lang="en-US" sz="4800" u="sng" dirty="0">
                <a:hlinkClick r:id="rId2"/>
              </a:rPr>
              <a:t>https://whatismyipaddress.com</a:t>
            </a:r>
            <a:endParaRPr lang="en-US" sz="4800" dirty="0"/>
          </a:p>
        </p:txBody>
      </p:sp>
      <p:pic>
        <p:nvPicPr>
          <p:cNvPr id="4" name="Picture 3">
            <a:extLst>
              <a:ext uri="{FF2B5EF4-FFF2-40B4-BE49-F238E27FC236}">
                <a16:creationId xmlns:a16="http://schemas.microsoft.com/office/drawing/2014/main" id="{E946CE05-E42F-4E86-9514-8A6418263F34}"/>
              </a:ext>
            </a:extLst>
          </p:cNvPr>
          <p:cNvPicPr>
            <a:picLocks noChangeAspect="1"/>
          </p:cNvPicPr>
          <p:nvPr/>
        </p:nvPicPr>
        <p:blipFill rotWithShape="1">
          <a:blip r:embed="rId3"/>
          <a:srcRect l="37607" t="29349" r="40575" b="23842"/>
          <a:stretch/>
        </p:blipFill>
        <p:spPr>
          <a:xfrm>
            <a:off x="3662217" y="2729345"/>
            <a:ext cx="5481782" cy="6370599"/>
          </a:xfrm>
          <a:prstGeom prst="rect">
            <a:avLst/>
          </a:prstGeom>
        </p:spPr>
      </p:pic>
      <p:sp>
        <p:nvSpPr>
          <p:cNvPr id="3" name="Rectangle 2">
            <a:extLst>
              <a:ext uri="{FF2B5EF4-FFF2-40B4-BE49-F238E27FC236}">
                <a16:creationId xmlns:a16="http://schemas.microsoft.com/office/drawing/2014/main" id="{5F2B3352-2CF1-42C4-985F-5B58D14A1BF0}"/>
              </a:ext>
            </a:extLst>
          </p:cNvPr>
          <p:cNvSpPr/>
          <p:nvPr/>
        </p:nvSpPr>
        <p:spPr>
          <a:xfrm>
            <a:off x="5567326" y="3306726"/>
            <a:ext cx="1201479" cy="31897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AE9F9054-D998-4F2E-A43D-1B52F4B52B61}"/>
              </a:ext>
            </a:extLst>
          </p:cNvPr>
          <p:cNvSpPr/>
          <p:nvPr/>
        </p:nvSpPr>
        <p:spPr>
          <a:xfrm>
            <a:off x="6634126" y="7495953"/>
            <a:ext cx="585381" cy="17720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5572539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B3EB-D5B0-4BDB-A9B0-4E7328BEC07E}"/>
              </a:ext>
            </a:extLst>
          </p:cNvPr>
          <p:cNvSpPr>
            <a:spLocks noGrp="1"/>
          </p:cNvSpPr>
          <p:nvPr>
            <p:ph type="title"/>
          </p:nvPr>
        </p:nvSpPr>
        <p:spPr/>
        <p:txBody>
          <a:bodyPr>
            <a:noAutofit/>
          </a:bodyPr>
          <a:lstStyle/>
          <a:p>
            <a:r>
              <a:rPr lang="en-US" sz="6000" dirty="0"/>
              <a:t>Domain Name Services (DNS)</a:t>
            </a:r>
          </a:p>
        </p:txBody>
      </p:sp>
      <p:sp>
        <p:nvSpPr>
          <p:cNvPr id="3" name="Text Placeholder 2">
            <a:extLst>
              <a:ext uri="{FF2B5EF4-FFF2-40B4-BE49-F238E27FC236}">
                <a16:creationId xmlns:a16="http://schemas.microsoft.com/office/drawing/2014/main" id="{91D3DADD-88E2-4118-AD2A-74D85A174FB6}"/>
              </a:ext>
            </a:extLst>
          </p:cNvPr>
          <p:cNvSpPr>
            <a:spLocks noGrp="1"/>
          </p:cNvSpPr>
          <p:nvPr>
            <p:ph type="body" idx="1"/>
          </p:nvPr>
        </p:nvSpPr>
        <p:spPr/>
        <p:txBody>
          <a:bodyPr/>
          <a:lstStyle/>
          <a:p>
            <a:r>
              <a:rPr lang="en-US" dirty="0"/>
              <a:t>One final technology…</a:t>
            </a:r>
          </a:p>
          <a:p>
            <a:r>
              <a:rPr lang="en-US" dirty="0"/>
              <a:t>If all computers on the Internet have IP Addresses, and that’s how we communicate with that computer node, how is it we get to Amazon using </a:t>
            </a:r>
            <a:r>
              <a:rPr lang="en-US" dirty="0">
                <a:hlinkClick r:id="rId2"/>
              </a:rPr>
              <a:t>www.amazon.com</a:t>
            </a:r>
            <a:r>
              <a:rPr lang="en-US" dirty="0"/>
              <a:t>.</a:t>
            </a:r>
          </a:p>
          <a:p>
            <a:r>
              <a:rPr lang="en-US" dirty="0"/>
              <a:t>An important service, built into the Internet is a huge index of all web site (domain) names and their associated IP address.</a:t>
            </a:r>
          </a:p>
          <a:p>
            <a:r>
              <a:rPr lang="en-US" dirty="0"/>
              <a:t>Your router, with the help of this index (the DNS service) finds the IP address based on the name you type into your web browser.</a:t>
            </a:r>
          </a:p>
        </p:txBody>
      </p:sp>
    </p:spTree>
    <p:extLst>
      <p:ext uri="{BB962C8B-B14F-4D97-AF65-F5344CB8AC3E}">
        <p14:creationId xmlns:p14="http://schemas.microsoft.com/office/powerpoint/2010/main" val="59586475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3290-207E-49BF-B319-CF717449325D}"/>
              </a:ext>
            </a:extLst>
          </p:cNvPr>
          <p:cNvSpPr>
            <a:spLocks noGrp="1"/>
          </p:cNvSpPr>
          <p:nvPr>
            <p:ph type="title"/>
          </p:nvPr>
        </p:nvSpPr>
        <p:spPr>
          <a:xfrm>
            <a:off x="952500" y="254000"/>
            <a:ext cx="11099800" cy="1408545"/>
          </a:xfrm>
        </p:spPr>
        <p:txBody>
          <a:bodyPr>
            <a:normAutofit/>
          </a:bodyPr>
          <a:lstStyle/>
          <a:p>
            <a:r>
              <a:rPr lang="en-US" sz="6600" dirty="0"/>
              <a:t>Home Routers</a:t>
            </a:r>
          </a:p>
        </p:txBody>
      </p:sp>
      <p:pic>
        <p:nvPicPr>
          <p:cNvPr id="5" name="Picture 4">
            <a:extLst>
              <a:ext uri="{FF2B5EF4-FFF2-40B4-BE49-F238E27FC236}">
                <a16:creationId xmlns:a16="http://schemas.microsoft.com/office/drawing/2014/main" id="{6349029F-5D18-4707-8816-9510BA12CF1C}"/>
              </a:ext>
            </a:extLst>
          </p:cNvPr>
          <p:cNvPicPr>
            <a:picLocks noChangeAspect="1"/>
          </p:cNvPicPr>
          <p:nvPr/>
        </p:nvPicPr>
        <p:blipFill rotWithShape="1">
          <a:blip r:embed="rId2">
            <a:extLst>
              <a:ext uri="{28A0092B-C50C-407E-A947-70E740481C1C}">
                <a14:useLocalDpi xmlns:a14="http://schemas.microsoft.com/office/drawing/2010/main" val="0"/>
              </a:ext>
            </a:extLst>
          </a:blip>
          <a:srcRect t="9688" b="8857"/>
          <a:stretch/>
        </p:blipFill>
        <p:spPr>
          <a:xfrm>
            <a:off x="1446357" y="2373815"/>
            <a:ext cx="3333750" cy="2715491"/>
          </a:xfrm>
          <a:prstGeom prst="rect">
            <a:avLst/>
          </a:prstGeom>
        </p:spPr>
      </p:pic>
      <p:pic>
        <p:nvPicPr>
          <p:cNvPr id="7" name="Picture 6">
            <a:extLst>
              <a:ext uri="{FF2B5EF4-FFF2-40B4-BE49-F238E27FC236}">
                <a16:creationId xmlns:a16="http://schemas.microsoft.com/office/drawing/2014/main" id="{5B7C3924-9799-41DF-AE3A-5F4C1193F8CB}"/>
              </a:ext>
            </a:extLst>
          </p:cNvPr>
          <p:cNvPicPr>
            <a:picLocks noChangeAspect="1"/>
          </p:cNvPicPr>
          <p:nvPr/>
        </p:nvPicPr>
        <p:blipFill rotWithShape="1">
          <a:blip r:embed="rId3">
            <a:extLst>
              <a:ext uri="{28A0092B-C50C-407E-A947-70E740481C1C}">
                <a14:useLocalDpi xmlns:a14="http://schemas.microsoft.com/office/drawing/2010/main" val="0"/>
              </a:ext>
            </a:extLst>
          </a:blip>
          <a:srcRect l="28667" r="26621"/>
          <a:stretch/>
        </p:blipFill>
        <p:spPr>
          <a:xfrm>
            <a:off x="8318212" y="5939053"/>
            <a:ext cx="1967345" cy="2987682"/>
          </a:xfrm>
          <a:prstGeom prst="rect">
            <a:avLst/>
          </a:prstGeom>
          <a:solidFill>
            <a:schemeClr val="tx1"/>
          </a:solidFill>
        </p:spPr>
      </p:pic>
      <p:pic>
        <p:nvPicPr>
          <p:cNvPr id="9" name="Picture 8">
            <a:extLst>
              <a:ext uri="{FF2B5EF4-FFF2-40B4-BE49-F238E27FC236}">
                <a16:creationId xmlns:a16="http://schemas.microsoft.com/office/drawing/2014/main" id="{4ED66CAF-31B2-4AD4-B2B7-CFB9018576BE}"/>
              </a:ext>
            </a:extLst>
          </p:cNvPr>
          <p:cNvPicPr>
            <a:picLocks noChangeAspect="1"/>
          </p:cNvPicPr>
          <p:nvPr/>
        </p:nvPicPr>
        <p:blipFill rotWithShape="1">
          <a:blip r:embed="rId4">
            <a:extLst>
              <a:ext uri="{28A0092B-C50C-407E-A947-70E740481C1C}">
                <a14:useLocalDpi xmlns:a14="http://schemas.microsoft.com/office/drawing/2010/main" val="0"/>
              </a:ext>
            </a:extLst>
          </a:blip>
          <a:srcRect l="6464" t="11005" r="7074" b="4105"/>
          <a:stretch/>
        </p:blipFill>
        <p:spPr>
          <a:xfrm>
            <a:off x="7176653" y="1835727"/>
            <a:ext cx="4572000" cy="3366654"/>
          </a:xfrm>
          <a:prstGeom prst="rect">
            <a:avLst/>
          </a:prstGeom>
        </p:spPr>
      </p:pic>
      <p:pic>
        <p:nvPicPr>
          <p:cNvPr id="11" name="Picture 10">
            <a:extLst>
              <a:ext uri="{FF2B5EF4-FFF2-40B4-BE49-F238E27FC236}">
                <a16:creationId xmlns:a16="http://schemas.microsoft.com/office/drawing/2014/main" id="{83E4F57B-2402-4BB4-B391-E0706E5C4D95}"/>
              </a:ext>
            </a:extLst>
          </p:cNvPr>
          <p:cNvPicPr>
            <a:picLocks noChangeAspect="1"/>
          </p:cNvPicPr>
          <p:nvPr/>
        </p:nvPicPr>
        <p:blipFill rotWithShape="1">
          <a:blip r:embed="rId5">
            <a:extLst>
              <a:ext uri="{28A0092B-C50C-407E-A947-70E740481C1C}">
                <a14:useLocalDpi xmlns:a14="http://schemas.microsoft.com/office/drawing/2010/main" val="0"/>
              </a:ext>
            </a:extLst>
          </a:blip>
          <a:srcRect l="11959" r="6718" b="3845"/>
          <a:stretch/>
        </p:blipFill>
        <p:spPr>
          <a:xfrm>
            <a:off x="2364511" y="5800577"/>
            <a:ext cx="3685309" cy="2990730"/>
          </a:xfrm>
          <a:prstGeom prst="rect">
            <a:avLst/>
          </a:prstGeom>
        </p:spPr>
      </p:pic>
    </p:spTree>
    <p:extLst>
      <p:ext uri="{BB962C8B-B14F-4D97-AF65-F5344CB8AC3E}">
        <p14:creationId xmlns:p14="http://schemas.microsoft.com/office/powerpoint/2010/main" val="17142295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6DA2-FEBB-4709-A7C4-802204AD1AC4}"/>
              </a:ext>
            </a:extLst>
          </p:cNvPr>
          <p:cNvSpPr>
            <a:spLocks noGrp="1"/>
          </p:cNvSpPr>
          <p:nvPr>
            <p:ph type="title"/>
          </p:nvPr>
        </p:nvSpPr>
        <p:spPr>
          <a:xfrm>
            <a:off x="952500" y="254000"/>
            <a:ext cx="11099800" cy="1560945"/>
          </a:xfrm>
        </p:spPr>
        <p:txBody>
          <a:bodyPr>
            <a:normAutofit/>
          </a:bodyPr>
          <a:lstStyle/>
          <a:p>
            <a:r>
              <a:rPr lang="en-US" sz="6600" dirty="0"/>
              <a:t>Your Home Router</a:t>
            </a:r>
          </a:p>
        </p:txBody>
      </p:sp>
      <p:sp>
        <p:nvSpPr>
          <p:cNvPr id="3" name="Text Placeholder 2">
            <a:extLst>
              <a:ext uri="{FF2B5EF4-FFF2-40B4-BE49-F238E27FC236}">
                <a16:creationId xmlns:a16="http://schemas.microsoft.com/office/drawing/2014/main" id="{9D5CAD1B-F1D2-44AC-A4BD-C51076CFEF83}"/>
              </a:ext>
            </a:extLst>
          </p:cNvPr>
          <p:cNvSpPr>
            <a:spLocks noGrp="1"/>
          </p:cNvSpPr>
          <p:nvPr>
            <p:ph type="body" idx="1"/>
          </p:nvPr>
        </p:nvSpPr>
        <p:spPr>
          <a:xfrm>
            <a:off x="952500" y="1814945"/>
            <a:ext cx="11099800" cy="6913418"/>
          </a:xfrm>
        </p:spPr>
        <p:txBody>
          <a:bodyPr>
            <a:normAutofit fontScale="70000" lnSpcReduction="20000"/>
          </a:bodyPr>
          <a:lstStyle/>
          <a:p>
            <a:pPr marL="0" indent="0">
              <a:buNone/>
            </a:pPr>
            <a:r>
              <a:rPr lang="en-US" sz="4000" dirty="0">
                <a:solidFill>
                  <a:schemeClr val="accent4">
                    <a:lumMod val="20000"/>
                    <a:lumOff val="80000"/>
                  </a:schemeClr>
                </a:solidFill>
              </a:rPr>
              <a:t>The little black box that is connected to your telephone line (for CenturyLink) or your TV Cable (for Cox) handles all of your communication to the Internet.</a:t>
            </a:r>
          </a:p>
          <a:p>
            <a:endParaRPr lang="en-US" b="1" dirty="0">
              <a:solidFill>
                <a:schemeClr val="accent4">
                  <a:lumMod val="20000"/>
                  <a:lumOff val="80000"/>
                </a:schemeClr>
              </a:solidFill>
            </a:endParaRPr>
          </a:p>
          <a:p>
            <a:r>
              <a:rPr lang="en-US" b="1" dirty="0">
                <a:solidFill>
                  <a:schemeClr val="accent4">
                    <a:lumMod val="20000"/>
                    <a:lumOff val="80000"/>
                  </a:schemeClr>
                </a:solidFill>
              </a:rPr>
              <a:t>Modem</a:t>
            </a:r>
            <a:r>
              <a:rPr lang="en-US" dirty="0"/>
              <a:t> – a device that converts signals from telephone, human-speak or TV cable speak, to digital computer-speak, and back.)  I won’t get into the difference between ‘analog’ and ‘digital’ communication. Just think of it like translating between English and Latin. </a:t>
            </a:r>
          </a:p>
          <a:p>
            <a:pPr marL="444500" lvl="1" indent="0">
              <a:buNone/>
            </a:pPr>
            <a:r>
              <a:rPr lang="en-US" dirty="0"/>
              <a:t>The modem may plug into your telephone line, your TV cable, or even connect to a satellite antenna.</a:t>
            </a:r>
          </a:p>
          <a:p>
            <a:pPr marL="444500" lvl="1" indent="0">
              <a:buNone/>
            </a:pPr>
            <a:endParaRPr lang="en-US" dirty="0"/>
          </a:p>
          <a:p>
            <a:r>
              <a:rPr lang="en-US" b="1" dirty="0" err="1">
                <a:solidFill>
                  <a:schemeClr val="accent4">
                    <a:lumMod val="20000"/>
                    <a:lumOff val="80000"/>
                  </a:schemeClr>
                </a:solidFill>
              </a:rPr>
              <a:t>WiFi</a:t>
            </a:r>
            <a:r>
              <a:rPr lang="en-US" b="1" dirty="0">
                <a:solidFill>
                  <a:schemeClr val="accent4">
                    <a:lumMod val="20000"/>
                    <a:lumOff val="80000"/>
                  </a:schemeClr>
                </a:solidFill>
              </a:rPr>
              <a:t> Router</a:t>
            </a:r>
            <a:r>
              <a:rPr lang="en-US" dirty="0">
                <a:solidFill>
                  <a:schemeClr val="accent4">
                    <a:lumMod val="20000"/>
                    <a:lumOff val="80000"/>
                  </a:schemeClr>
                </a:solidFill>
              </a:rPr>
              <a:t> </a:t>
            </a:r>
            <a:r>
              <a:rPr lang="en-US" dirty="0"/>
              <a:t>a device that manages computer communication traffic (a traffic cop role) and allows computers to communicate over the airwaves. The Router and Switch work hand-in-hand, with the Router focusing on longer distance traffic (like to the Internet) and the switch focusing on local traffic (like within your home). These are called WANs (Wide Area Networks) and LANs (Local Area Networks)</a:t>
            </a:r>
          </a:p>
          <a:p>
            <a:endParaRPr lang="en-US" dirty="0"/>
          </a:p>
          <a:p>
            <a:r>
              <a:rPr lang="en-US" b="1" dirty="0">
                <a:solidFill>
                  <a:schemeClr val="accent4">
                    <a:lumMod val="20000"/>
                    <a:lumOff val="80000"/>
                  </a:schemeClr>
                </a:solidFill>
              </a:rPr>
              <a:t>Switch</a:t>
            </a:r>
            <a:r>
              <a:rPr lang="en-US" dirty="0"/>
              <a:t> a device that allows multiple computers to share a single line in/out, remember the old ‘telephone ‘party lines’?</a:t>
            </a:r>
          </a:p>
          <a:p>
            <a:pPr marL="444500" lvl="1" indent="0">
              <a:buNone/>
            </a:pPr>
            <a:r>
              <a:rPr lang="en-US" dirty="0"/>
              <a:t>You may not pass data back-and-forth between multiple computers in your home, but you may very well be utilizing this facility with a printer in your house.</a:t>
            </a:r>
          </a:p>
          <a:p>
            <a:endParaRPr lang="en-US" dirty="0"/>
          </a:p>
        </p:txBody>
      </p:sp>
    </p:spTree>
    <p:extLst>
      <p:ext uri="{BB962C8B-B14F-4D97-AF65-F5344CB8AC3E}">
        <p14:creationId xmlns:p14="http://schemas.microsoft.com/office/powerpoint/2010/main" val="38566838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6DA2-FEBB-4709-A7C4-802204AD1AC4}"/>
              </a:ext>
            </a:extLst>
          </p:cNvPr>
          <p:cNvSpPr>
            <a:spLocks noGrp="1"/>
          </p:cNvSpPr>
          <p:nvPr>
            <p:ph type="title"/>
          </p:nvPr>
        </p:nvSpPr>
        <p:spPr>
          <a:xfrm>
            <a:off x="952500" y="254000"/>
            <a:ext cx="11099800" cy="1560945"/>
          </a:xfrm>
        </p:spPr>
        <p:txBody>
          <a:bodyPr>
            <a:normAutofit/>
          </a:bodyPr>
          <a:lstStyle/>
          <a:p>
            <a:r>
              <a:rPr lang="en-US" sz="6600" dirty="0"/>
              <a:t>Your Home Router </a:t>
            </a:r>
            <a:r>
              <a:rPr lang="en-US" sz="5400" dirty="0"/>
              <a:t>(cont.)</a:t>
            </a:r>
            <a:endParaRPr lang="en-US" sz="6600" dirty="0"/>
          </a:p>
        </p:txBody>
      </p:sp>
      <p:sp>
        <p:nvSpPr>
          <p:cNvPr id="3" name="Text Placeholder 2">
            <a:extLst>
              <a:ext uri="{FF2B5EF4-FFF2-40B4-BE49-F238E27FC236}">
                <a16:creationId xmlns:a16="http://schemas.microsoft.com/office/drawing/2014/main" id="{9D5CAD1B-F1D2-44AC-A4BD-C51076CFEF83}"/>
              </a:ext>
            </a:extLst>
          </p:cNvPr>
          <p:cNvSpPr>
            <a:spLocks noGrp="1"/>
          </p:cNvSpPr>
          <p:nvPr>
            <p:ph type="body" idx="1"/>
          </p:nvPr>
        </p:nvSpPr>
        <p:spPr>
          <a:xfrm>
            <a:off x="952500" y="2064327"/>
            <a:ext cx="11099800" cy="6812973"/>
          </a:xfrm>
        </p:spPr>
        <p:txBody>
          <a:bodyPr>
            <a:normAutofit/>
          </a:bodyPr>
          <a:lstStyle/>
          <a:p>
            <a:r>
              <a:rPr lang="en-US" b="1" dirty="0"/>
              <a:t>Services </a:t>
            </a:r>
            <a:r>
              <a:rPr lang="en-US" dirty="0"/>
              <a:t>to include assigning IP Addresses, looking up Domain Names and IP Addresses and a Control panel for configuring your router.</a:t>
            </a:r>
          </a:p>
          <a:p>
            <a:endParaRPr lang="en-US" dirty="0"/>
          </a:p>
          <a:p>
            <a:r>
              <a:rPr lang="en-US" b="1" dirty="0"/>
              <a:t>Firewall</a:t>
            </a:r>
            <a:r>
              <a:rPr lang="en-US" dirty="0"/>
              <a:t> a feature or device that enforces usage rules, for security purposes. The rules can define who and how computers can communicate with each other.  This now-common facility is often overlooked </a:t>
            </a:r>
            <a:r>
              <a:rPr lang="en-US" sz="2800" i="1" dirty="0"/>
              <a:t>(except by Security geeks)</a:t>
            </a:r>
          </a:p>
          <a:p>
            <a:endParaRPr lang="en-US" dirty="0"/>
          </a:p>
        </p:txBody>
      </p:sp>
    </p:spTree>
    <p:extLst>
      <p:ext uri="{BB962C8B-B14F-4D97-AF65-F5344CB8AC3E}">
        <p14:creationId xmlns:p14="http://schemas.microsoft.com/office/powerpoint/2010/main" val="19749429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DD366-74E8-4813-8C4A-6DFA380044AB}"/>
              </a:ext>
            </a:extLst>
          </p:cNvPr>
          <p:cNvSpPr>
            <a:spLocks noGrp="1"/>
          </p:cNvSpPr>
          <p:nvPr>
            <p:ph type="title"/>
          </p:nvPr>
        </p:nvSpPr>
        <p:spPr/>
        <p:txBody>
          <a:bodyPr>
            <a:normAutofit/>
          </a:bodyPr>
          <a:lstStyle/>
          <a:p>
            <a:r>
              <a:rPr lang="en-US" sz="6600" dirty="0"/>
              <a:t>Home Router Functions</a:t>
            </a:r>
          </a:p>
        </p:txBody>
      </p:sp>
      <p:pic>
        <p:nvPicPr>
          <p:cNvPr id="6" name="Picture 5">
            <a:extLst>
              <a:ext uri="{FF2B5EF4-FFF2-40B4-BE49-F238E27FC236}">
                <a16:creationId xmlns:a16="http://schemas.microsoft.com/office/drawing/2014/main" id="{230F81E1-E29E-4374-95A6-071ADE67A98E}"/>
              </a:ext>
            </a:extLst>
          </p:cNvPr>
          <p:cNvPicPr>
            <a:picLocks noChangeAspect="1"/>
          </p:cNvPicPr>
          <p:nvPr/>
        </p:nvPicPr>
        <p:blipFill>
          <a:blip r:embed="rId2"/>
          <a:stretch>
            <a:fillRect/>
          </a:stretch>
        </p:blipFill>
        <p:spPr>
          <a:xfrm>
            <a:off x="1765709" y="2053358"/>
            <a:ext cx="9473382" cy="6827406"/>
          </a:xfrm>
          <a:prstGeom prst="rect">
            <a:avLst/>
          </a:prstGeom>
        </p:spPr>
      </p:pic>
    </p:spTree>
    <p:extLst>
      <p:ext uri="{BB962C8B-B14F-4D97-AF65-F5344CB8AC3E}">
        <p14:creationId xmlns:p14="http://schemas.microsoft.com/office/powerpoint/2010/main" val="17948256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4" name="Picture 3">
            <a:extLst>
              <a:ext uri="{FF2B5EF4-FFF2-40B4-BE49-F238E27FC236}">
                <a16:creationId xmlns:a16="http://schemas.microsoft.com/office/drawing/2014/main" id="{7376E11C-CB2B-4CF0-8052-5743D1D5A628}"/>
              </a:ext>
            </a:extLst>
          </p:cNvPr>
          <p:cNvPicPr/>
          <p:nvPr/>
        </p:nvPicPr>
        <p:blipFill>
          <a:blip r:embed="rId2"/>
          <a:stretch>
            <a:fillRect/>
          </a:stretch>
        </p:blipFill>
        <p:spPr>
          <a:xfrm>
            <a:off x="2296391" y="2253990"/>
            <a:ext cx="8412018" cy="6552883"/>
          </a:xfrm>
          <a:prstGeom prst="rect">
            <a:avLst/>
          </a:prstGeom>
        </p:spPr>
      </p:pic>
    </p:spTree>
    <p:extLst>
      <p:ext uri="{BB962C8B-B14F-4D97-AF65-F5344CB8AC3E}">
        <p14:creationId xmlns:p14="http://schemas.microsoft.com/office/powerpoint/2010/main" val="271725980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5" name="Picture 4">
            <a:extLst>
              <a:ext uri="{FF2B5EF4-FFF2-40B4-BE49-F238E27FC236}">
                <a16:creationId xmlns:a16="http://schemas.microsoft.com/office/drawing/2014/main" id="{89AA7A17-CCCB-44AF-9941-E40012B4B695}"/>
              </a:ext>
            </a:extLst>
          </p:cNvPr>
          <p:cNvPicPr/>
          <p:nvPr/>
        </p:nvPicPr>
        <p:blipFill rotWithShape="1">
          <a:blip r:embed="rId2"/>
          <a:srcRect l="18889" t="14446" r="19710" b="10923"/>
          <a:stretch/>
        </p:blipFill>
        <p:spPr bwMode="auto">
          <a:xfrm>
            <a:off x="2452255" y="2413000"/>
            <a:ext cx="7561377" cy="673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04778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5" name="Picture 4">
            <a:extLst>
              <a:ext uri="{FF2B5EF4-FFF2-40B4-BE49-F238E27FC236}">
                <a16:creationId xmlns:a16="http://schemas.microsoft.com/office/drawing/2014/main" id="{DCD3E0F0-4A85-44E4-9A79-60D85FA6A732}"/>
              </a:ext>
            </a:extLst>
          </p:cNvPr>
          <p:cNvPicPr/>
          <p:nvPr/>
        </p:nvPicPr>
        <p:blipFill rotWithShape="1">
          <a:blip r:embed="rId2"/>
          <a:srcRect l="34129" t="38297" r="26503" b="26908"/>
          <a:stretch/>
        </p:blipFill>
        <p:spPr bwMode="auto">
          <a:xfrm>
            <a:off x="2313709" y="2184154"/>
            <a:ext cx="9213273" cy="6945991"/>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F978EA27-A0A0-4BD6-BB81-3E08DA66D1FD}"/>
              </a:ext>
            </a:extLst>
          </p:cNvPr>
          <p:cNvSpPr/>
          <p:nvPr/>
        </p:nvSpPr>
        <p:spPr>
          <a:xfrm>
            <a:off x="6843233" y="3583172"/>
            <a:ext cx="546395" cy="2339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07846380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Home Network Security"/>
          <p:cNvSpPr txBox="1">
            <a:spLocks noGrp="1"/>
          </p:cNvSpPr>
          <p:nvPr>
            <p:ph type="ctrTitle"/>
          </p:nvPr>
        </p:nvSpPr>
        <p:spPr>
          <a:prstGeom prst="rect">
            <a:avLst/>
          </a:prstGeom>
        </p:spPr>
        <p:txBody>
          <a:bodyPr/>
          <a:lstStyle/>
          <a:p>
            <a:r>
              <a:t>Home Network Security</a:t>
            </a:r>
          </a:p>
        </p:txBody>
      </p:sp>
      <p:sp>
        <p:nvSpPr>
          <p:cNvPr id="120" name="by Mark R. Mach, CISSP"/>
          <p:cNvSpPr txBox="1">
            <a:spLocks noGrp="1"/>
          </p:cNvSpPr>
          <p:nvPr>
            <p:ph type="subTitle" sz="quarter" idx="1"/>
          </p:nvPr>
        </p:nvSpPr>
        <p:spPr>
          <a:prstGeom prst="rect">
            <a:avLst/>
          </a:prstGeom>
        </p:spPr>
        <p:txBody>
          <a:bodyPr/>
          <a:lstStyle/>
          <a:p>
            <a:r>
              <a:t>by Mark R. Mach, CISSP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5" name="Picture 4">
            <a:extLst>
              <a:ext uri="{FF2B5EF4-FFF2-40B4-BE49-F238E27FC236}">
                <a16:creationId xmlns:a16="http://schemas.microsoft.com/office/drawing/2014/main" id="{C295ACF6-CF5C-4974-AD0E-D048284919A2}"/>
              </a:ext>
            </a:extLst>
          </p:cNvPr>
          <p:cNvPicPr/>
          <p:nvPr/>
        </p:nvPicPr>
        <p:blipFill rotWithShape="1">
          <a:blip r:embed="rId2"/>
          <a:srcRect l="34936" t="43428" r="28366" b="20546"/>
          <a:stretch/>
        </p:blipFill>
        <p:spPr bwMode="auto">
          <a:xfrm>
            <a:off x="1978891" y="2413000"/>
            <a:ext cx="9047018" cy="6331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50774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6" name="Picture 5">
            <a:extLst>
              <a:ext uri="{FF2B5EF4-FFF2-40B4-BE49-F238E27FC236}">
                <a16:creationId xmlns:a16="http://schemas.microsoft.com/office/drawing/2014/main" id="{F0A602AC-EC91-461E-9201-6531136C2A69}"/>
              </a:ext>
            </a:extLst>
          </p:cNvPr>
          <p:cNvPicPr/>
          <p:nvPr/>
        </p:nvPicPr>
        <p:blipFill rotWithShape="1">
          <a:blip r:embed="rId2"/>
          <a:srcRect l="34775" t="20234" r="28045" b="27208"/>
          <a:stretch/>
        </p:blipFill>
        <p:spPr bwMode="auto">
          <a:xfrm>
            <a:off x="2687782" y="2168293"/>
            <a:ext cx="7259781" cy="67401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39296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6" name="Picture 5">
            <a:extLst>
              <a:ext uri="{FF2B5EF4-FFF2-40B4-BE49-F238E27FC236}">
                <a16:creationId xmlns:a16="http://schemas.microsoft.com/office/drawing/2014/main" id="{46D1517E-5636-4478-B310-B38F0F4E3747}"/>
              </a:ext>
            </a:extLst>
          </p:cNvPr>
          <p:cNvPicPr/>
          <p:nvPr/>
        </p:nvPicPr>
        <p:blipFill rotWithShape="1">
          <a:blip r:embed="rId2"/>
          <a:srcRect l="34935" t="32078" r="28206" b="33870"/>
          <a:stretch/>
        </p:blipFill>
        <p:spPr bwMode="auto">
          <a:xfrm>
            <a:off x="2175165" y="2153472"/>
            <a:ext cx="8991600" cy="64086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052119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3" name="Picture 2">
            <a:extLst>
              <a:ext uri="{FF2B5EF4-FFF2-40B4-BE49-F238E27FC236}">
                <a16:creationId xmlns:a16="http://schemas.microsoft.com/office/drawing/2014/main" id="{63E11A70-3745-4733-A2D6-EBA0E864806C}"/>
              </a:ext>
            </a:extLst>
          </p:cNvPr>
          <p:cNvPicPr/>
          <p:nvPr/>
        </p:nvPicPr>
        <p:blipFill rotWithShape="1">
          <a:blip r:embed="rId2"/>
          <a:srcRect l="34296" t="33311" r="27724" b="27208"/>
          <a:stretch/>
        </p:blipFill>
        <p:spPr bwMode="auto">
          <a:xfrm>
            <a:off x="2092036" y="2248592"/>
            <a:ext cx="8552007" cy="6327371"/>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137FBE40-0DB3-4FBC-847C-A868792AC578}"/>
              </a:ext>
            </a:extLst>
          </p:cNvPr>
          <p:cNvSpPr/>
          <p:nvPr/>
        </p:nvSpPr>
        <p:spPr>
          <a:xfrm>
            <a:off x="5084619" y="4779818"/>
            <a:ext cx="1136072" cy="193964"/>
          </a:xfrm>
          <a:prstGeom prst="rect">
            <a:avLst/>
          </a:prstGeom>
          <a:solidFill>
            <a:schemeClr val="accent1">
              <a:lumOff val="13529"/>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angle 4">
            <a:extLst>
              <a:ext uri="{FF2B5EF4-FFF2-40B4-BE49-F238E27FC236}">
                <a16:creationId xmlns:a16="http://schemas.microsoft.com/office/drawing/2014/main" id="{0069C702-F2A4-498D-8684-44F598CCE83D}"/>
              </a:ext>
            </a:extLst>
          </p:cNvPr>
          <p:cNvSpPr/>
          <p:nvPr/>
        </p:nvSpPr>
        <p:spPr>
          <a:xfrm>
            <a:off x="5167746" y="7813963"/>
            <a:ext cx="1136072" cy="193964"/>
          </a:xfrm>
          <a:prstGeom prst="rect">
            <a:avLst/>
          </a:prstGeom>
          <a:solidFill>
            <a:schemeClr val="accent1">
              <a:lumOff val="13529"/>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0662819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9471-EE32-45ED-BD18-07C6D2F091DA}"/>
              </a:ext>
            </a:extLst>
          </p:cNvPr>
          <p:cNvSpPr>
            <a:spLocks noGrp="1"/>
          </p:cNvSpPr>
          <p:nvPr>
            <p:ph type="title"/>
          </p:nvPr>
        </p:nvSpPr>
        <p:spPr/>
        <p:txBody>
          <a:bodyPr>
            <a:normAutofit fontScale="90000"/>
          </a:bodyPr>
          <a:lstStyle/>
          <a:p>
            <a:r>
              <a:rPr lang="en-US" dirty="0"/>
              <a:t>My Router Control Panel</a:t>
            </a:r>
          </a:p>
        </p:txBody>
      </p:sp>
      <p:pic>
        <p:nvPicPr>
          <p:cNvPr id="3" name="Picture 2">
            <a:extLst>
              <a:ext uri="{FF2B5EF4-FFF2-40B4-BE49-F238E27FC236}">
                <a16:creationId xmlns:a16="http://schemas.microsoft.com/office/drawing/2014/main" id="{30D5B3B6-C302-47D2-9F31-FEBDE41EFF73}"/>
              </a:ext>
            </a:extLst>
          </p:cNvPr>
          <p:cNvPicPr/>
          <p:nvPr/>
        </p:nvPicPr>
        <p:blipFill rotWithShape="1">
          <a:blip r:embed="rId3"/>
          <a:srcRect l="34295" t="13571" r="27884" b="21728"/>
          <a:stretch/>
        </p:blipFill>
        <p:spPr bwMode="auto">
          <a:xfrm>
            <a:off x="3389110" y="2100695"/>
            <a:ext cx="6226579" cy="7029450"/>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8A9A900B-8605-40F7-A126-922BB155A743}"/>
              </a:ext>
            </a:extLst>
          </p:cNvPr>
          <p:cNvSpPr/>
          <p:nvPr/>
        </p:nvSpPr>
        <p:spPr>
          <a:xfrm rot="10800000">
            <a:off x="6830290" y="5805054"/>
            <a:ext cx="1246909" cy="817419"/>
          </a:xfrm>
          <a:prstGeom prst="rightArrow">
            <a:avLst/>
          </a:prstGeom>
          <a:solidFill>
            <a:schemeClr val="accent3">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7868350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Home Network Security Essentials"/>
          <p:cNvSpPr txBox="1">
            <a:spLocks noGrp="1"/>
          </p:cNvSpPr>
          <p:nvPr>
            <p:ph type="title"/>
          </p:nvPr>
        </p:nvSpPr>
        <p:spPr>
          <a:prstGeom prst="rect">
            <a:avLst/>
          </a:prstGeom>
        </p:spPr>
        <p:txBody>
          <a:bodyPr/>
          <a:lstStyle/>
          <a:p>
            <a:r>
              <a:t>Home Network Security Essentials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Network Firewall"/>
          <p:cNvSpPr txBox="1">
            <a:spLocks noGrp="1"/>
          </p:cNvSpPr>
          <p:nvPr>
            <p:ph type="title"/>
          </p:nvPr>
        </p:nvSpPr>
        <p:spPr>
          <a:prstGeom prst="rect">
            <a:avLst/>
          </a:prstGeom>
        </p:spPr>
        <p:txBody>
          <a:bodyPr/>
          <a:lstStyle/>
          <a:p>
            <a:pPr lvl="1"/>
            <a:r>
              <a:t>Network Firewall</a:t>
            </a:r>
          </a:p>
        </p:txBody>
      </p:sp>
      <p:sp>
        <p:nvSpPr>
          <p:cNvPr id="265" name="If your router that connects you to your ISP does not have a firewall, then buy a separate firewall device for home use.…"/>
          <p:cNvSpPr txBox="1">
            <a:spLocks noGrp="1"/>
          </p:cNvSpPr>
          <p:nvPr>
            <p:ph type="body" idx="1"/>
          </p:nvPr>
        </p:nvSpPr>
        <p:spPr>
          <a:prstGeom prst="rect">
            <a:avLst/>
          </a:prstGeom>
        </p:spPr>
        <p:txBody>
          <a:bodyPr/>
          <a:lstStyle/>
          <a:p>
            <a:pPr marL="253364" indent="-253364" defTabSz="267843">
              <a:spcBef>
                <a:spcPts val="400"/>
              </a:spcBef>
              <a:defRPr sz="1824"/>
            </a:pPr>
            <a:r>
              <a:rPr dirty="0">
                <a:solidFill>
                  <a:schemeClr val="accent5">
                    <a:lumMod val="60000"/>
                    <a:lumOff val="40000"/>
                  </a:schemeClr>
                </a:solidFill>
              </a:rPr>
              <a:t>If your router that connects you to your ISP does not have a firewall, then buy a separate firewall device for home use.</a:t>
            </a:r>
          </a:p>
          <a:p>
            <a:pPr marL="253364" indent="-253364" defTabSz="267843">
              <a:spcBef>
                <a:spcPts val="400"/>
              </a:spcBef>
              <a:defRPr sz="1824"/>
            </a:pPr>
            <a:r>
              <a:rPr dirty="0"/>
              <a:t>It should have stateful inspection (understands different types of transactions so it can intelligently accept incoming connections)</a:t>
            </a:r>
          </a:p>
          <a:p>
            <a:pPr marL="253364" indent="-253364" defTabSz="267843">
              <a:spcBef>
                <a:spcPts val="400"/>
              </a:spcBef>
              <a:defRPr sz="1824"/>
            </a:pPr>
            <a:r>
              <a:rPr dirty="0">
                <a:solidFill>
                  <a:schemeClr val="accent5">
                    <a:lumMod val="60000"/>
                    <a:lumOff val="40000"/>
                  </a:schemeClr>
                </a:solidFill>
              </a:rPr>
              <a:t>Set it to block EVERYTHING incoming by default.</a:t>
            </a:r>
          </a:p>
          <a:p>
            <a:pPr marL="253364" indent="-253364" defTabSz="267843">
              <a:spcBef>
                <a:spcPts val="400"/>
              </a:spcBef>
              <a:defRPr sz="1824"/>
            </a:pPr>
            <a:r>
              <a:rPr dirty="0"/>
              <a:t>If you need some incoming connections, you can add those as an exception to the ruleset.</a:t>
            </a:r>
          </a:p>
          <a:p>
            <a:pPr marL="253364" indent="-253364" defTabSz="267843">
              <a:spcBef>
                <a:spcPts val="400"/>
              </a:spcBef>
              <a:defRPr sz="1824"/>
            </a:pPr>
            <a:r>
              <a:rPr dirty="0"/>
              <a:t>It is generally a bad practice to open connections to your internal network, so avoid doing so. Sometimes, an application will require certain ports open to function properly, and you may have to make those exceptions.</a:t>
            </a:r>
          </a:p>
          <a:p>
            <a:pPr marL="253364" indent="-253364" defTabSz="267843">
              <a:spcBef>
                <a:spcPts val="400"/>
              </a:spcBef>
              <a:defRPr sz="1824"/>
            </a:pPr>
            <a:r>
              <a:rPr dirty="0"/>
              <a:t>When creating an exception, use rules that restrict the exception to the bare minimum needed.  For example, if you connect to an audio conferencing server that requires UDP port 6000 to be open, then specify to the firewall that only the IP address from the conferencing server can connect to the specified host on UDP port 6000.</a:t>
            </a:r>
          </a:p>
          <a:p>
            <a:pPr marL="253364" indent="-253364" defTabSz="267843">
              <a:spcBef>
                <a:spcPts val="400"/>
              </a:spcBef>
              <a:defRPr sz="1824"/>
            </a:pPr>
            <a:r>
              <a:rPr dirty="0"/>
              <a:t>Keep the firmware/software on your home router/firewall up to date.  Bookmark the web pages if you can get and install the firmware yourself.</a:t>
            </a:r>
          </a:p>
          <a:p>
            <a:pPr marL="253364" indent="-253364" defTabSz="267843">
              <a:spcBef>
                <a:spcPts val="400"/>
              </a:spcBef>
              <a:defRPr sz="1824"/>
            </a:pPr>
            <a:r>
              <a:rPr dirty="0"/>
              <a:t>For your home router that connects you to your ISP, you will generally need to get updates from your ISP, and they are notoriously slow at pushing out important updates. If you know there is a severe security vulnerability, call them, harass them, and tell them you will hold them liable if you are breached as a result of their negligence. (It has not worked yet for me, but good luck to you!)</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Wireless Security"/>
          <p:cNvSpPr txBox="1">
            <a:spLocks noGrp="1"/>
          </p:cNvSpPr>
          <p:nvPr>
            <p:ph type="title"/>
          </p:nvPr>
        </p:nvSpPr>
        <p:spPr>
          <a:prstGeom prst="rect">
            <a:avLst/>
          </a:prstGeom>
        </p:spPr>
        <p:txBody>
          <a:bodyPr/>
          <a:lstStyle/>
          <a:p>
            <a:r>
              <a:t>Wireless Security</a:t>
            </a:r>
          </a:p>
        </p:txBody>
      </p:sp>
      <p:sp>
        <p:nvSpPr>
          <p:cNvPr id="268" name="Password protect your wireless network.…"/>
          <p:cNvSpPr txBox="1">
            <a:spLocks noGrp="1"/>
          </p:cNvSpPr>
          <p:nvPr>
            <p:ph type="body" idx="1"/>
          </p:nvPr>
        </p:nvSpPr>
        <p:spPr>
          <a:xfrm>
            <a:off x="952500" y="2413000"/>
            <a:ext cx="11099800" cy="6464300"/>
          </a:xfrm>
          <a:prstGeom prst="rect">
            <a:avLst/>
          </a:prstGeom>
        </p:spPr>
        <p:txBody>
          <a:bodyPr>
            <a:normAutofit lnSpcReduction="10000"/>
          </a:bodyPr>
          <a:lstStyle/>
          <a:p>
            <a:pPr marL="297815" indent="-297815" defTabSz="314833">
              <a:spcBef>
                <a:spcPts val="500"/>
              </a:spcBef>
              <a:defRPr sz="2144"/>
            </a:pPr>
            <a:r>
              <a:rPr lang="en-US" dirty="0">
                <a:solidFill>
                  <a:schemeClr val="accent5">
                    <a:lumMod val="60000"/>
                    <a:lumOff val="40000"/>
                  </a:schemeClr>
                </a:solidFill>
              </a:rPr>
              <a:t>Change the name of your wireless network (SSID) to something personal</a:t>
            </a:r>
          </a:p>
          <a:p>
            <a:pPr marL="297815" indent="-297815" defTabSz="314833">
              <a:spcBef>
                <a:spcPts val="500"/>
              </a:spcBef>
              <a:defRPr sz="2144"/>
            </a:pPr>
            <a:r>
              <a:rPr dirty="0">
                <a:solidFill>
                  <a:schemeClr val="accent5">
                    <a:lumMod val="60000"/>
                    <a:lumOff val="40000"/>
                  </a:schemeClr>
                </a:solidFill>
              </a:rPr>
              <a:t>Password protect your wireless network.</a:t>
            </a:r>
          </a:p>
          <a:p>
            <a:pPr marL="297815" indent="-297815" defTabSz="314833">
              <a:spcBef>
                <a:spcPts val="500"/>
              </a:spcBef>
              <a:defRPr sz="2144"/>
            </a:pPr>
            <a:r>
              <a:rPr dirty="0">
                <a:solidFill>
                  <a:schemeClr val="accent5">
                    <a:lumMod val="60000"/>
                    <a:lumOff val="40000"/>
                  </a:schemeClr>
                </a:solidFill>
              </a:rPr>
              <a:t>No, really—password protect your wireless network, and use a strong password that cannot easily be guessed.</a:t>
            </a:r>
          </a:p>
          <a:p>
            <a:pPr marL="297815" indent="-297815" defTabSz="314833">
              <a:spcBef>
                <a:spcPts val="500"/>
              </a:spcBef>
              <a:defRPr sz="2144"/>
            </a:pPr>
            <a:r>
              <a:rPr dirty="0"/>
              <a:t>Use encryption on your wireless network, in this order of preference:</a:t>
            </a:r>
          </a:p>
          <a:p>
            <a:pPr marL="595630" lvl="1" indent="-297815" defTabSz="314833">
              <a:spcBef>
                <a:spcPts val="500"/>
              </a:spcBef>
              <a:defRPr sz="2144"/>
            </a:pPr>
            <a:r>
              <a:rPr dirty="0"/>
              <a:t>WPA2: the most secure of the protocols</a:t>
            </a:r>
          </a:p>
          <a:p>
            <a:pPr marL="595630" lvl="1" indent="-297815" defTabSz="314833">
              <a:spcBef>
                <a:spcPts val="500"/>
              </a:spcBef>
              <a:defRPr sz="2144"/>
            </a:pPr>
            <a:r>
              <a:rPr dirty="0"/>
              <a:t>WPA: not recommended, but it is better than nothing if WPA2 is not available</a:t>
            </a:r>
          </a:p>
          <a:p>
            <a:pPr marL="595630" lvl="1" indent="-297815" defTabSz="314833">
              <a:spcBef>
                <a:spcPts val="500"/>
              </a:spcBef>
              <a:defRPr sz="2144"/>
            </a:pPr>
            <a:r>
              <a:rPr dirty="0"/>
              <a:t>WEP: this is a weak encryption algorithm with known issues—do not use it if other encryption schemes are available. Upgrade your wireless access point if this is all it offers.</a:t>
            </a:r>
          </a:p>
          <a:p>
            <a:pPr marL="297815" indent="-297815" defTabSz="314833">
              <a:spcBef>
                <a:spcPts val="500"/>
              </a:spcBef>
              <a:defRPr sz="2144"/>
            </a:pPr>
            <a:r>
              <a:rPr dirty="0"/>
              <a:t>Type your password for guests on their devices if you want to grant them internet access—a guest wireless network would be best for them (provides internet access but not access to the same network as your personal devices).</a:t>
            </a:r>
          </a:p>
          <a:p>
            <a:pPr marL="297815" indent="-297815" defTabSz="314833">
              <a:spcBef>
                <a:spcPts val="500"/>
              </a:spcBef>
              <a:defRPr sz="2144"/>
            </a:pPr>
            <a:r>
              <a:rPr dirty="0"/>
              <a:t>Use discretion before giving out wireless access in your home. My wife (before we were married), provided her wireless password to her children's friends, and one of them was using </a:t>
            </a:r>
            <a:r>
              <a:rPr dirty="0" err="1"/>
              <a:t>BitStream</a:t>
            </a:r>
            <a:r>
              <a:rPr dirty="0"/>
              <a:t> to pirate software.  She received a letter from her ISP threatening to suspend her ISP services as a result.</a:t>
            </a:r>
          </a:p>
          <a:p>
            <a:pPr marL="297815" indent="-297815" defTabSz="314833">
              <a:spcBef>
                <a:spcPts val="500"/>
              </a:spcBef>
              <a:defRPr sz="2144"/>
            </a:pPr>
            <a:r>
              <a:rPr dirty="0"/>
              <a:t>Have actual trust before providing access to your home network.</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Endpoint (Computer) Security"/>
          <p:cNvSpPr txBox="1">
            <a:spLocks noGrp="1"/>
          </p:cNvSpPr>
          <p:nvPr>
            <p:ph type="title"/>
          </p:nvPr>
        </p:nvSpPr>
        <p:spPr>
          <a:prstGeom prst="rect">
            <a:avLst/>
          </a:prstGeom>
        </p:spPr>
        <p:txBody>
          <a:bodyPr>
            <a:normAutofit/>
          </a:bodyPr>
          <a:lstStyle>
            <a:lvl1pPr defTabSz="484886">
              <a:defRPr sz="6640"/>
            </a:lvl1pPr>
          </a:lstStyle>
          <a:p>
            <a:r>
              <a:rPr sz="6000" dirty="0"/>
              <a:t>Endpoint (Computer) Security</a:t>
            </a:r>
          </a:p>
        </p:txBody>
      </p:sp>
      <p:sp>
        <p:nvSpPr>
          <p:cNvPr id="271" name="Run a host-based firewall. Windows and Macintosh both have them built into the operating system.…"/>
          <p:cNvSpPr txBox="1">
            <a:spLocks noGrp="1"/>
          </p:cNvSpPr>
          <p:nvPr>
            <p:ph type="body" idx="1"/>
          </p:nvPr>
        </p:nvSpPr>
        <p:spPr>
          <a:prstGeom prst="rect">
            <a:avLst/>
          </a:prstGeom>
        </p:spPr>
        <p:txBody>
          <a:bodyPr/>
          <a:lstStyle/>
          <a:p>
            <a:pPr marL="373379" indent="-373379" defTabSz="394715">
              <a:spcBef>
                <a:spcPts val="600"/>
              </a:spcBef>
              <a:defRPr sz="2688"/>
            </a:pPr>
            <a:r>
              <a:rPr dirty="0"/>
              <a:t>Run a host-based firewall. Windows and Macintosh both have them built into the operating system.</a:t>
            </a:r>
          </a:p>
          <a:p>
            <a:pPr marL="373379" indent="-373379" defTabSz="394715">
              <a:spcBef>
                <a:spcPts val="600"/>
              </a:spcBef>
              <a:defRPr sz="2688"/>
            </a:pPr>
            <a:r>
              <a:rPr dirty="0"/>
              <a:t>You can open services as required, but be selective like you are with your network-based firewall. You might need to open up some services for scanners, printers, or other devices on the local network.</a:t>
            </a:r>
          </a:p>
          <a:p>
            <a:pPr marL="373379" indent="-373379" defTabSz="394715">
              <a:spcBef>
                <a:spcPts val="600"/>
              </a:spcBef>
              <a:defRPr sz="2688"/>
            </a:pPr>
            <a:r>
              <a:rPr dirty="0"/>
              <a:t>Restrict permissions appropriately.  It might be convenient to have a file share on one device so you can access your financial records on all other computers in your house, but ensure that only you can access those files. Set your permissions accordingly.</a:t>
            </a:r>
          </a:p>
          <a:p>
            <a:pPr marL="373379" indent="-373379" defTabSz="394715">
              <a:spcBef>
                <a:spcPts val="600"/>
              </a:spcBef>
              <a:defRPr sz="2688"/>
            </a:pPr>
            <a:r>
              <a:rPr dirty="0">
                <a:solidFill>
                  <a:schemeClr val="accent5">
                    <a:lumMod val="60000"/>
                    <a:lumOff val="40000"/>
                  </a:schemeClr>
                </a:solidFill>
              </a:rPr>
              <a:t>Use anti-malware (anti-virus) software. Don’t consider running without it.</a:t>
            </a:r>
          </a:p>
          <a:p>
            <a:pPr marL="373379" indent="-373379" defTabSz="394715">
              <a:spcBef>
                <a:spcPts val="600"/>
              </a:spcBef>
              <a:defRPr sz="2688"/>
            </a:pPr>
            <a:r>
              <a:rPr dirty="0">
                <a:solidFill>
                  <a:schemeClr val="accent5">
                    <a:lumMod val="60000"/>
                    <a:lumOff val="40000"/>
                  </a:schemeClr>
                </a:solidFill>
              </a:rPr>
              <a:t>Use strong passwords. My password is always fourteen characters or longer, with lots of complexity.</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Beware Of Social Engineering"/>
          <p:cNvSpPr txBox="1">
            <a:spLocks noGrp="1"/>
          </p:cNvSpPr>
          <p:nvPr>
            <p:ph type="title"/>
          </p:nvPr>
        </p:nvSpPr>
        <p:spPr>
          <a:prstGeom prst="rect">
            <a:avLst/>
          </a:prstGeom>
        </p:spPr>
        <p:txBody>
          <a:bodyPr/>
          <a:lstStyle/>
          <a:p>
            <a:pPr lvl="1" defTabSz="484886">
              <a:defRPr sz="6640"/>
            </a:pPr>
            <a:r>
              <a:t>Beware Of Social Engineering</a:t>
            </a:r>
          </a:p>
        </p:txBody>
      </p:sp>
      <p:sp>
        <p:nvSpPr>
          <p:cNvPr id="274" name="Computer criminals find it harder and harder to break into computers, and are resorting to hacking the human instead of the machine. It’s generally an easier target.…"/>
          <p:cNvSpPr txBox="1">
            <a:spLocks noGrp="1"/>
          </p:cNvSpPr>
          <p:nvPr>
            <p:ph type="body" idx="1"/>
          </p:nvPr>
        </p:nvSpPr>
        <p:spPr>
          <a:prstGeom prst="rect">
            <a:avLst/>
          </a:prstGeom>
        </p:spPr>
        <p:txBody>
          <a:bodyPr/>
          <a:lstStyle/>
          <a:p>
            <a:pPr marL="293370" indent="-293370" defTabSz="310134">
              <a:spcBef>
                <a:spcPts val="500"/>
              </a:spcBef>
              <a:defRPr sz="2112"/>
            </a:pPr>
            <a:r>
              <a:t>Computer criminals find it harder and harder to break into computers, and are resorting to hacking the human instead of the machine. It’s generally an easier target.</a:t>
            </a:r>
          </a:p>
          <a:p>
            <a:pPr marL="293370" indent="-293370" defTabSz="310134">
              <a:spcBef>
                <a:spcPts val="500"/>
              </a:spcBef>
              <a:defRPr sz="2112"/>
            </a:pPr>
            <a:r>
              <a:t>Emails or web pages that announce that you won a free iPad are usually trying to get you to click on something that you shouldn’t.</a:t>
            </a:r>
          </a:p>
          <a:p>
            <a:pPr marL="293370" indent="-293370" defTabSz="310134">
              <a:spcBef>
                <a:spcPts val="500"/>
              </a:spcBef>
              <a:defRPr sz="2112"/>
            </a:pPr>
            <a:r>
              <a:t>Hover your mouse pointer over links in emails or on web pages before you click on them to see where they will take you. If the description says “</a:t>
            </a:r>
            <a:r>
              <a:rPr u="sng">
                <a:hlinkClick r:id="rId2"/>
              </a:rPr>
              <a:t>target.com</a:t>
            </a:r>
            <a:r>
              <a:t>" and the URL that appears when you hover over it is not </a:t>
            </a:r>
            <a:r>
              <a:rPr u="sng">
                <a:hlinkClick r:id="rId2"/>
              </a:rPr>
              <a:t>target.com</a:t>
            </a:r>
            <a:r>
              <a:t>, then there is probably a huge risk in following it.</a:t>
            </a:r>
          </a:p>
          <a:p>
            <a:pPr marL="293370" indent="-293370" defTabSz="310134">
              <a:spcBef>
                <a:spcPts val="500"/>
              </a:spcBef>
              <a:defRPr sz="2112"/>
            </a:pPr>
            <a:r>
              <a:t>Microsoft does not monitor your system remotely and help you when you have issues or they suddenly detect malware. Don’t provide anybody remote access to your system, even if they claim that they are trying to help. Phone calls like these are a scam to break into your computer.</a:t>
            </a:r>
          </a:p>
          <a:p>
            <a:pPr marL="293370" indent="-293370" defTabSz="310134">
              <a:spcBef>
                <a:spcPts val="500"/>
              </a:spcBef>
              <a:defRPr sz="2112"/>
            </a:pPr>
            <a:r>
              <a:t>Don’t trust anybody that calls you—they can claim to be somebody they are not, and even use a phony caller ID. Call them back at published numbers for their organization (not numbers that they provide you).</a:t>
            </a:r>
          </a:p>
          <a:p>
            <a:pPr marL="293370" indent="-293370" defTabSz="310134">
              <a:spcBef>
                <a:spcPts val="500"/>
              </a:spcBef>
              <a:defRPr sz="2112"/>
            </a:pPr>
            <a:r>
              <a:t>Don’t use USB thumb drives that you find laying around. They may be infested with malware waiting for somebody to plug it in.</a:t>
            </a:r>
          </a:p>
          <a:p>
            <a:pPr marL="293370" indent="-293370" defTabSz="310134">
              <a:spcBef>
                <a:spcPts val="500"/>
              </a:spcBef>
              <a:defRPr sz="2112"/>
            </a:pPr>
            <a:r>
              <a:t>Be skeptical!</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G_4313.jpeg" descr="IMG_4313.jpeg"/>
          <p:cNvPicPr>
            <a:picLocks noGrp="1" noChangeAspect="1"/>
          </p:cNvPicPr>
          <p:nvPr>
            <p:ph type="pic" idx="13"/>
          </p:nvPr>
        </p:nvPicPr>
        <p:blipFill>
          <a:blip r:embed="rId2">
            <a:extLst/>
          </a:blip>
          <a:srcRect t="5821" b="5821"/>
          <a:stretch>
            <a:fillRect/>
          </a:stretch>
        </p:blipFill>
        <p:spPr>
          <a:prstGeom prst="rect">
            <a:avLst/>
          </a:prstGeom>
        </p:spPr>
      </p:pic>
      <p:sp>
        <p:nvSpPr>
          <p:cNvPr id="123" name="Mark R. Mach"/>
          <p:cNvSpPr txBox="1">
            <a:spLocks noGrp="1"/>
          </p:cNvSpPr>
          <p:nvPr>
            <p:ph type="title"/>
          </p:nvPr>
        </p:nvSpPr>
        <p:spPr>
          <a:prstGeom prst="rect">
            <a:avLst/>
          </a:prstGeom>
        </p:spPr>
        <p:txBody>
          <a:bodyPr/>
          <a:lstStyle/>
          <a:p>
            <a:r>
              <a:t>Mark R. Mach</a:t>
            </a:r>
          </a:p>
        </p:txBody>
      </p:sp>
      <p:sp>
        <p:nvSpPr>
          <p:cNvPr id="124" name="Mark has almost forty years of education and experience in the management and application of Information Security and Technology…"/>
          <p:cNvSpPr txBox="1">
            <a:spLocks noGrp="1"/>
          </p:cNvSpPr>
          <p:nvPr>
            <p:ph type="body" sz="half" idx="1"/>
          </p:nvPr>
        </p:nvSpPr>
        <p:spPr>
          <a:prstGeom prst="rect">
            <a:avLst/>
          </a:prstGeom>
        </p:spPr>
        <p:txBody>
          <a:bodyPr/>
          <a:lstStyle/>
          <a:p>
            <a:pPr marL="198881" indent="-198881" defTabSz="338835">
              <a:spcBef>
                <a:spcPts val="400"/>
              </a:spcBef>
              <a:defRPr sz="1624"/>
            </a:pPr>
            <a:r>
              <a:t>Mark has almost forty years of education and experience in the management and application of Information Security and Technology</a:t>
            </a:r>
          </a:p>
          <a:p>
            <a:pPr marL="198881" indent="-198881" defTabSz="338835">
              <a:spcBef>
                <a:spcPts val="400"/>
              </a:spcBef>
              <a:defRPr sz="1624"/>
            </a:pPr>
            <a:r>
              <a:t>Chief Information Security Officer (CISO) at Certilytics, Inc.</a:t>
            </a:r>
          </a:p>
          <a:p>
            <a:pPr marL="198881" indent="-198881" defTabSz="338835">
              <a:spcBef>
                <a:spcPts val="400"/>
              </a:spcBef>
              <a:defRPr sz="1624"/>
            </a:pPr>
            <a:r>
              <a:t>Certified Information Systems Security Professional (CISSP)</a:t>
            </a:r>
          </a:p>
          <a:p>
            <a:pPr marL="198881" indent="-198881" defTabSz="338835">
              <a:spcBef>
                <a:spcPts val="400"/>
              </a:spcBef>
              <a:defRPr sz="1624"/>
            </a:pPr>
            <a:r>
              <a:t>Member of the International Information System Security Certification Consortium (ISC)2</a:t>
            </a:r>
          </a:p>
          <a:p>
            <a:pPr marL="198881" indent="-198881" defTabSz="338835">
              <a:spcBef>
                <a:spcPts val="400"/>
              </a:spcBef>
              <a:defRPr sz="1624"/>
            </a:pPr>
            <a:r>
              <a:t>Member of and Director at Large for the board of the International Information System Security Certification Consortium (ISC)2 Phoenix Chapter</a:t>
            </a:r>
          </a:p>
          <a:p>
            <a:pPr marL="198881" indent="-198881" defTabSz="338835">
              <a:spcBef>
                <a:spcPts val="400"/>
              </a:spcBef>
              <a:defRPr sz="1624"/>
            </a:pPr>
            <a:r>
              <a:t>Member of American Mensa</a:t>
            </a:r>
          </a:p>
          <a:p>
            <a:pPr marL="198881" indent="-198881" defTabSz="338835">
              <a:spcBef>
                <a:spcPts val="400"/>
              </a:spcBef>
              <a:defRPr sz="1624"/>
            </a:pPr>
            <a:r>
              <a:t>Background includes: information security, management, information technology and security governance, systems integration, systems administration, network administration, independent verification and validation (IV&amp;V), software development, process development and improvement, and technical documentation</a:t>
            </a:r>
          </a:p>
          <a:p>
            <a:pPr marL="198881" indent="-198881" defTabSz="338835">
              <a:spcBef>
                <a:spcPts val="400"/>
              </a:spcBef>
              <a:defRPr sz="1624"/>
            </a:pPr>
            <a:r>
              <a:t>Studied Computer Science at Michigan Technological University</a:t>
            </a:r>
          </a:p>
          <a:p>
            <a:pPr marL="198881" indent="-198881" defTabSz="338835">
              <a:spcBef>
                <a:spcPts val="400"/>
              </a:spcBef>
              <a:defRPr sz="1624"/>
            </a:pPr>
            <a:r>
              <a:t>Served in the United States Navy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Home Networking/Computing Physical Security"/>
          <p:cNvSpPr txBox="1">
            <a:spLocks noGrp="1"/>
          </p:cNvSpPr>
          <p:nvPr>
            <p:ph type="title"/>
          </p:nvPr>
        </p:nvSpPr>
        <p:spPr>
          <a:prstGeom prst="rect">
            <a:avLst/>
          </a:prstGeom>
        </p:spPr>
        <p:txBody>
          <a:bodyPr/>
          <a:lstStyle>
            <a:lvl1pPr defTabSz="473201">
              <a:defRPr sz="6480"/>
            </a:lvl1pPr>
          </a:lstStyle>
          <a:p>
            <a:r>
              <a:t>Home Networking/Computing Physical Security</a:t>
            </a:r>
          </a:p>
        </p:txBody>
      </p:sp>
      <p:sp>
        <p:nvSpPr>
          <p:cNvPr id="277" name="Do not leave any important computing assets outside, in an open garage, or anywhere that people can easily access it without your knowledge.…"/>
          <p:cNvSpPr txBox="1">
            <a:spLocks noGrp="1"/>
          </p:cNvSpPr>
          <p:nvPr>
            <p:ph type="body" idx="1"/>
          </p:nvPr>
        </p:nvSpPr>
        <p:spPr>
          <a:prstGeom prst="rect">
            <a:avLst/>
          </a:prstGeom>
        </p:spPr>
        <p:txBody>
          <a:bodyPr/>
          <a:lstStyle/>
          <a:p>
            <a:pPr marL="324485" indent="-324485" defTabSz="343027">
              <a:spcBef>
                <a:spcPts val="500"/>
              </a:spcBef>
              <a:defRPr sz="2336"/>
            </a:pPr>
            <a:r>
              <a:t>Do not leave any important computing assets outside, in an open garage, or anywhere that people can easily access it without your knowledge.</a:t>
            </a:r>
          </a:p>
          <a:p>
            <a:pPr marL="324485" indent="-324485" defTabSz="343027">
              <a:spcBef>
                <a:spcPts val="500"/>
              </a:spcBef>
              <a:defRPr sz="2336"/>
            </a:pPr>
            <a:r>
              <a:t>Cable runs are best done within walls or a secure space. A wired connection to a security camera on your network is easily disabled if it is stapled to the outside of your wall.</a:t>
            </a:r>
          </a:p>
          <a:p>
            <a:pPr marL="324485" indent="-324485" defTabSz="343027">
              <a:spcBef>
                <a:spcPts val="500"/>
              </a:spcBef>
              <a:defRPr sz="2336"/>
            </a:pPr>
            <a:r>
              <a:t>Don’t use untrusted equipment. That thumb drive sitting in the parking lot may be free, but it could be a trap that somebody left there, hoping that you would use it resulting into a malware infestation of your computer.</a:t>
            </a:r>
          </a:p>
          <a:p>
            <a:pPr marL="324485" indent="-324485" defTabSz="343027">
              <a:spcBef>
                <a:spcPts val="500"/>
              </a:spcBef>
              <a:defRPr sz="2336"/>
            </a:pPr>
            <a:r>
              <a:t>Encrypt your computer hard drive. If your computer is stolen, it is what stands between keeping your data secure, and allowing somebody else to access it. There are third party tools to allow this, and it is a built-in feature of some versions of Windows, and all up to date versions of Mac OS.</a:t>
            </a:r>
          </a:p>
          <a:p>
            <a:pPr marL="324485" indent="-324485" defTabSz="343027">
              <a:spcBef>
                <a:spcPts val="500"/>
              </a:spcBef>
              <a:defRPr sz="2336"/>
            </a:pPr>
            <a:r>
              <a:t>While you’re at it, make sure that your mobile phone is encrypted and password protected. If somebody finds it and it is wide open, they have a key into your home wireless network, along with your name, address, and probably more personal information than you want to provide.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General Security Tips"/>
          <p:cNvSpPr txBox="1">
            <a:spLocks noGrp="1"/>
          </p:cNvSpPr>
          <p:nvPr>
            <p:ph type="title"/>
          </p:nvPr>
        </p:nvSpPr>
        <p:spPr>
          <a:prstGeom prst="rect">
            <a:avLst/>
          </a:prstGeom>
        </p:spPr>
        <p:txBody>
          <a:bodyPr/>
          <a:lstStyle/>
          <a:p>
            <a:r>
              <a:t>General Security Tips</a:t>
            </a:r>
          </a:p>
        </p:txBody>
      </p:sp>
      <p:sp>
        <p:nvSpPr>
          <p:cNvPr id="280" name="Update your software regularly—at least every month.…"/>
          <p:cNvSpPr txBox="1">
            <a:spLocks noGrp="1"/>
          </p:cNvSpPr>
          <p:nvPr>
            <p:ph type="body" idx="1"/>
          </p:nvPr>
        </p:nvSpPr>
        <p:spPr>
          <a:prstGeom prst="rect">
            <a:avLst/>
          </a:prstGeom>
        </p:spPr>
        <p:txBody>
          <a:bodyPr/>
          <a:lstStyle/>
          <a:p>
            <a:pPr marL="400050" indent="-400050" defTabSz="422909">
              <a:spcBef>
                <a:spcPts val="700"/>
              </a:spcBef>
              <a:defRPr sz="2880"/>
            </a:pPr>
            <a:r>
              <a:rPr dirty="0">
                <a:solidFill>
                  <a:schemeClr val="accent5">
                    <a:lumMod val="60000"/>
                    <a:lumOff val="40000"/>
                  </a:schemeClr>
                </a:solidFill>
              </a:rPr>
              <a:t>Update your software regularly—at least every month.</a:t>
            </a:r>
          </a:p>
          <a:p>
            <a:pPr marL="400050" indent="-400050" defTabSz="422909">
              <a:spcBef>
                <a:spcPts val="700"/>
              </a:spcBef>
              <a:defRPr sz="2880"/>
            </a:pPr>
            <a:r>
              <a:rPr dirty="0"/>
              <a:t>Remove unnecessary services and software. If you don’t need something, don’t keep it installed on your PC.</a:t>
            </a:r>
          </a:p>
          <a:p>
            <a:pPr marL="400050" indent="-400050" defTabSz="422909">
              <a:spcBef>
                <a:spcPts val="700"/>
              </a:spcBef>
              <a:defRPr sz="2880"/>
            </a:pPr>
            <a:r>
              <a:rPr dirty="0">
                <a:solidFill>
                  <a:schemeClr val="accent5">
                    <a:lumMod val="60000"/>
                    <a:lumOff val="40000"/>
                  </a:schemeClr>
                </a:solidFill>
              </a:rPr>
              <a:t>Adjust factory-default configurations on software and hardware. Do not leave the default admin account and password on your router or firewall—change them to use a well chosen password!</a:t>
            </a:r>
          </a:p>
          <a:p>
            <a:pPr marL="400050" indent="-400050" defTabSz="422909">
              <a:spcBef>
                <a:spcPts val="700"/>
              </a:spcBef>
              <a:defRPr sz="2880"/>
            </a:pPr>
            <a:r>
              <a:rPr dirty="0">
                <a:solidFill>
                  <a:schemeClr val="accent5">
                    <a:lumMod val="60000"/>
                    <a:lumOff val="40000"/>
                  </a:schemeClr>
                </a:solidFill>
              </a:rPr>
              <a:t>Regularly back up your data.</a:t>
            </a:r>
          </a:p>
          <a:p>
            <a:pPr marL="400050" indent="-400050" defTabSz="422909">
              <a:spcBef>
                <a:spcPts val="700"/>
              </a:spcBef>
              <a:defRPr sz="2880"/>
            </a:pPr>
            <a:r>
              <a:rPr dirty="0">
                <a:solidFill>
                  <a:schemeClr val="accent5">
                    <a:lumMod val="60000"/>
                    <a:lumOff val="40000"/>
                  </a:schemeClr>
                </a:solidFill>
              </a:rPr>
              <a:t>Improve your password security. You have had presentations on this topic before, so this is just a reminder to use long, complex passwords.</a:t>
            </a:r>
          </a:p>
          <a:p>
            <a:pPr marL="400050" indent="-400050" defTabSz="422909">
              <a:spcBef>
                <a:spcPts val="700"/>
              </a:spcBef>
              <a:defRPr sz="2880"/>
            </a:pPr>
            <a:r>
              <a:rPr dirty="0"/>
              <a:t>If you have a techie friend receptive to answering questions and helping out, use them as a resource to answer questions if needed.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he Bottom Line"/>
          <p:cNvSpPr txBox="1">
            <a:spLocks noGrp="1"/>
          </p:cNvSpPr>
          <p:nvPr>
            <p:ph type="title"/>
          </p:nvPr>
        </p:nvSpPr>
        <p:spPr>
          <a:prstGeom prst="rect">
            <a:avLst/>
          </a:prstGeom>
        </p:spPr>
        <p:txBody>
          <a:bodyPr/>
          <a:lstStyle/>
          <a:p>
            <a:r>
              <a:t>The Bottom Line</a:t>
            </a:r>
          </a:p>
        </p:txBody>
      </p:sp>
      <p:sp>
        <p:nvSpPr>
          <p:cNvPr id="293" name="Understand your home network. Knowledge is power, and the better you understand it, the better you can safeguard it.…"/>
          <p:cNvSpPr txBox="1">
            <a:spLocks noGrp="1"/>
          </p:cNvSpPr>
          <p:nvPr>
            <p:ph type="body" idx="1"/>
          </p:nvPr>
        </p:nvSpPr>
        <p:spPr>
          <a:prstGeom prst="rect">
            <a:avLst/>
          </a:prstGeom>
        </p:spPr>
        <p:txBody>
          <a:bodyPr/>
          <a:lstStyle/>
          <a:p>
            <a:r>
              <a:rPr dirty="0">
                <a:solidFill>
                  <a:schemeClr val="accent5">
                    <a:lumMod val="60000"/>
                    <a:lumOff val="40000"/>
                  </a:schemeClr>
                </a:solidFill>
              </a:rPr>
              <a:t>Understand your home network. Knowledge is power, and the better you understand it, the better you can safeguard it.</a:t>
            </a:r>
          </a:p>
          <a:p>
            <a:r>
              <a:rPr dirty="0">
                <a:solidFill>
                  <a:schemeClr val="accent5">
                    <a:lumMod val="60000"/>
                    <a:lumOff val="40000"/>
                  </a:schemeClr>
                </a:solidFill>
              </a:rPr>
              <a:t>Use common sense. If something doesn’t feel right, it probably isn’t.</a:t>
            </a:r>
          </a:p>
          <a:p>
            <a:r>
              <a:rPr dirty="0">
                <a:solidFill>
                  <a:schemeClr val="accent5">
                    <a:lumMod val="60000"/>
                    <a:lumOff val="40000"/>
                  </a:schemeClr>
                </a:solidFill>
              </a:rPr>
              <a:t>Be skeptical about people wanting to access your computer, or wanting you to click on links on web pages or emails. Don’t let them convince you to click by appealing to your motivators: greed, willingness to be helpful, not wanting to defy authority figures, etc.  Social engineers are experts at manipulating people, and will use every trick in their book to do so.</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Happy Networking!"/>
          <p:cNvSpPr txBox="1">
            <a:spLocks noGrp="1"/>
          </p:cNvSpPr>
          <p:nvPr>
            <p:ph type="title"/>
          </p:nvPr>
        </p:nvSpPr>
        <p:spPr>
          <a:prstGeom prst="rect">
            <a:avLst/>
          </a:prstGeom>
        </p:spPr>
        <p:txBody>
          <a:bodyPr/>
          <a:lstStyle/>
          <a:p>
            <a:r>
              <a:t>Happy Networking!</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Questions?"/>
          <p:cNvSpPr txBox="1">
            <a:spLocks noGrp="1"/>
          </p:cNvSpPr>
          <p:nvPr>
            <p:ph type="title"/>
          </p:nvPr>
        </p:nvSpPr>
        <p:spPr>
          <a:prstGeom prst="rect">
            <a:avLst/>
          </a:prstGeom>
        </p:spPr>
        <p:txBody>
          <a:bodyPr/>
          <a:lstStyle/>
          <a:p>
            <a:r>
              <a:t>Questions?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Wikipedia"/>
          <p:cNvSpPr txBox="1">
            <a:spLocks noGrp="1"/>
          </p:cNvSpPr>
          <p:nvPr>
            <p:ph type="body" idx="13"/>
          </p:nvPr>
        </p:nvSpPr>
        <p:spPr>
          <a:xfrm>
            <a:off x="1076036" y="4061526"/>
            <a:ext cx="10464800" cy="471924"/>
          </a:xfrm>
          <a:prstGeom prst="rect">
            <a:avLst/>
          </a:prstGeom>
        </p:spPr>
        <p:txBody>
          <a:bodyPr/>
          <a:lstStyle/>
          <a:p>
            <a:r>
              <a:rPr dirty="0">
                <a:solidFill>
                  <a:schemeClr val="accent4">
                    <a:lumMod val="20000"/>
                    <a:lumOff val="80000"/>
                  </a:schemeClr>
                </a:solidFill>
              </a:rPr>
              <a:t>–Wikipedia</a:t>
            </a:r>
          </a:p>
        </p:txBody>
      </p:sp>
      <p:sp>
        <p:nvSpPr>
          <p:cNvPr id="127" name="“A computer (or data) network is a digital telecommunications network which allows nodes to share resources.”"/>
          <p:cNvSpPr txBox="1">
            <a:spLocks noGrp="1"/>
          </p:cNvSpPr>
          <p:nvPr>
            <p:ph type="body" idx="14"/>
          </p:nvPr>
        </p:nvSpPr>
        <p:spPr>
          <a:xfrm>
            <a:off x="1076036" y="2399812"/>
            <a:ext cx="10464800" cy="1672253"/>
          </a:xfrm>
          <a:prstGeom prst="rect">
            <a:avLst/>
          </a:prstGeom>
        </p:spPr>
        <p:txBody>
          <a:bodyPr/>
          <a:lstStyle/>
          <a:p>
            <a:r>
              <a:rPr dirty="0">
                <a:solidFill>
                  <a:schemeClr val="accent4">
                    <a:lumMod val="20000"/>
                    <a:lumOff val="80000"/>
                  </a:schemeClr>
                </a:solidFill>
              </a:rPr>
              <a:t>“A computer (or data) network is a digital telecommunications network which allows nodes to share resources.” </a:t>
            </a:r>
          </a:p>
        </p:txBody>
      </p:sp>
      <p:sp>
        <p:nvSpPr>
          <p:cNvPr id="128" name="What is a Computer (or Data) Network?"/>
          <p:cNvSpPr txBox="1">
            <a:spLocks noGrp="1"/>
          </p:cNvSpPr>
          <p:nvPr>
            <p:ph type="title" idx="4294967295"/>
          </p:nvPr>
        </p:nvSpPr>
        <p:spPr>
          <a:xfrm>
            <a:off x="901700" y="254000"/>
            <a:ext cx="11201400" cy="1625600"/>
          </a:xfrm>
          <a:prstGeom prst="rect">
            <a:avLst/>
          </a:prstGeom>
        </p:spPr>
        <p:txBody>
          <a:bodyPr/>
          <a:lstStyle>
            <a:lvl1pPr defTabSz="362204">
              <a:defRPr sz="4960"/>
            </a:lvl1pPr>
          </a:lstStyle>
          <a:p>
            <a:r>
              <a:t>What is a Computer (or Data) Network?</a:t>
            </a:r>
          </a:p>
        </p:txBody>
      </p:sp>
      <p:sp>
        <p:nvSpPr>
          <p:cNvPr id="2" name="Rectangle 1">
            <a:extLst>
              <a:ext uri="{FF2B5EF4-FFF2-40B4-BE49-F238E27FC236}">
                <a16:creationId xmlns:a16="http://schemas.microsoft.com/office/drawing/2014/main" id="{C21C79D7-20C8-4F02-845A-B72B5E06DADA}"/>
              </a:ext>
            </a:extLst>
          </p:cNvPr>
          <p:cNvSpPr/>
          <p:nvPr/>
        </p:nvSpPr>
        <p:spPr>
          <a:xfrm>
            <a:off x="1076036" y="5230709"/>
            <a:ext cx="10894291" cy="3570145"/>
          </a:xfrm>
          <a:prstGeom prst="rect">
            <a:avLst/>
          </a:prstGeom>
        </p:spPr>
        <p:txBody>
          <a:bodyPr wrap="square">
            <a:spAutoFit/>
          </a:bodyPr>
          <a:lstStyle/>
          <a:p>
            <a:pPr algn="l">
              <a:lnSpc>
                <a:spcPct val="107000"/>
              </a:lnSpc>
              <a:spcAft>
                <a:spcPts val="800"/>
              </a:spcAft>
            </a:pPr>
            <a:r>
              <a:rPr lang="en-US" sz="2800" b="0" dirty="0">
                <a:latin typeface="Calibri" panose="020F0502020204030204" pitchFamily="34" charset="0"/>
                <a:ea typeface="Calibri" panose="020F0502020204030204" pitchFamily="34" charset="0"/>
                <a:cs typeface="Times New Roman" panose="02020603050405020304" pitchFamily="18" charset="0"/>
              </a:rPr>
              <a:t>If you’re connected to the Internet, using services from Cox or CenturyLink, or some other “ISP” (Internet Service Provider</a:t>
            </a:r>
            <a:r>
              <a:rPr lang="en-US" sz="3200" b="0" dirty="0">
                <a:latin typeface="Calibri" panose="020F0502020204030204" pitchFamily="34" charset="0"/>
                <a:ea typeface="Calibri" panose="020F0502020204030204" pitchFamily="34" charset="0"/>
                <a:cs typeface="Times New Roman" panose="02020603050405020304" pitchFamily="18" charset="0"/>
              </a:rPr>
              <a:t>),</a:t>
            </a:r>
            <a:r>
              <a:rPr lang="en-US" sz="2800" b="0" dirty="0">
                <a:latin typeface="Calibri" panose="020F0502020204030204" pitchFamily="34" charset="0"/>
                <a:ea typeface="Calibri" panose="020F0502020204030204" pitchFamily="34" charset="0"/>
                <a:cs typeface="Times New Roman" panose="02020603050405020304" pitchFamily="18" charset="0"/>
              </a:rPr>
              <a:t> you are a node connected to a computer network that spans the globe. </a:t>
            </a:r>
          </a:p>
          <a:p>
            <a:pPr algn="l">
              <a:lnSpc>
                <a:spcPct val="107000"/>
              </a:lnSpc>
              <a:spcAft>
                <a:spcPts val="800"/>
              </a:spcAft>
            </a:pPr>
            <a:r>
              <a:rPr lang="en-US" sz="2800" b="0" dirty="0">
                <a:latin typeface="Calibri" panose="020F0502020204030204" pitchFamily="34" charset="0"/>
                <a:ea typeface="Calibri" panose="020F0502020204030204" pitchFamily="34" charset="0"/>
                <a:cs typeface="Times New Roman" panose="02020603050405020304" pitchFamily="18" charset="0"/>
              </a:rPr>
              <a:t>You will have a small piece of computer networking equipment, usually called, simply, a “router” or a “modem”, in your home. It manages all of this communication.</a:t>
            </a:r>
          </a:p>
          <a:p>
            <a:pPr algn="l">
              <a:lnSpc>
                <a:spcPct val="107000"/>
              </a:lnSpc>
              <a:spcAft>
                <a:spcPts val="800"/>
              </a:spcAft>
            </a:pPr>
            <a:r>
              <a:rPr lang="en-US" sz="2800" b="0" dirty="0">
                <a:solidFill>
                  <a:schemeClr val="accent4">
                    <a:lumMod val="20000"/>
                    <a:lumOff val="80000"/>
                  </a:schemeClr>
                </a:solidFill>
                <a:latin typeface="Calibri" panose="020F0502020204030204" pitchFamily="34" charset="0"/>
                <a:ea typeface="Calibri" panose="020F0502020204030204" pitchFamily="34" charset="0"/>
                <a:cs typeface="Times New Roman" panose="02020603050405020304" pitchFamily="18" charset="0"/>
              </a:rPr>
              <a:t>Your router is your front door to the world. It must be protected!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9CEF-D404-4EC7-807B-EB27D2DDBD83}"/>
              </a:ext>
            </a:extLst>
          </p:cNvPr>
          <p:cNvSpPr>
            <a:spLocks noGrp="1"/>
          </p:cNvSpPr>
          <p:nvPr>
            <p:ph type="title"/>
          </p:nvPr>
        </p:nvSpPr>
        <p:spPr>
          <a:xfrm>
            <a:off x="952500" y="254000"/>
            <a:ext cx="11099800" cy="1422400"/>
          </a:xfrm>
        </p:spPr>
        <p:txBody>
          <a:bodyPr>
            <a:normAutofit/>
          </a:bodyPr>
          <a:lstStyle/>
          <a:p>
            <a:r>
              <a:rPr lang="en-US" sz="6600" dirty="0"/>
              <a:t>A Network</a:t>
            </a:r>
          </a:p>
        </p:txBody>
      </p:sp>
      <p:pic>
        <p:nvPicPr>
          <p:cNvPr id="7" name="Picture 6">
            <a:extLst>
              <a:ext uri="{FF2B5EF4-FFF2-40B4-BE49-F238E27FC236}">
                <a16:creationId xmlns:a16="http://schemas.microsoft.com/office/drawing/2014/main" id="{283AE6F8-D9C7-467E-A0EF-6108963E8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4" y="1931324"/>
            <a:ext cx="12052300" cy="7231380"/>
          </a:xfrm>
          <a:prstGeom prst="rect">
            <a:avLst/>
          </a:prstGeom>
        </p:spPr>
      </p:pic>
    </p:spTree>
    <p:extLst>
      <p:ext uri="{BB962C8B-B14F-4D97-AF65-F5344CB8AC3E}">
        <p14:creationId xmlns:p14="http://schemas.microsoft.com/office/powerpoint/2010/main" val="249655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99CEF-D404-4EC7-807B-EB27D2DDBD83}"/>
              </a:ext>
            </a:extLst>
          </p:cNvPr>
          <p:cNvSpPr>
            <a:spLocks noGrp="1"/>
          </p:cNvSpPr>
          <p:nvPr>
            <p:ph type="title"/>
          </p:nvPr>
        </p:nvSpPr>
        <p:spPr>
          <a:xfrm>
            <a:off x="952500" y="254000"/>
            <a:ext cx="11099800" cy="1422400"/>
          </a:xfrm>
        </p:spPr>
        <p:txBody>
          <a:bodyPr>
            <a:normAutofit/>
          </a:bodyPr>
          <a:lstStyle/>
          <a:p>
            <a:r>
              <a:rPr lang="en-US" sz="6600" dirty="0"/>
              <a:t>What’s a ‘network node’?</a:t>
            </a:r>
          </a:p>
        </p:txBody>
      </p:sp>
      <p:sp>
        <p:nvSpPr>
          <p:cNvPr id="3" name="Text Placeholder 2">
            <a:extLst>
              <a:ext uri="{FF2B5EF4-FFF2-40B4-BE49-F238E27FC236}">
                <a16:creationId xmlns:a16="http://schemas.microsoft.com/office/drawing/2014/main" id="{F329FDED-0BAB-4407-AB90-9BFB5DFE88C7}"/>
              </a:ext>
            </a:extLst>
          </p:cNvPr>
          <p:cNvSpPr>
            <a:spLocks noGrp="1"/>
          </p:cNvSpPr>
          <p:nvPr>
            <p:ph type="body" idx="1"/>
          </p:nvPr>
        </p:nvSpPr>
        <p:spPr>
          <a:xfrm>
            <a:off x="952500" y="2008909"/>
            <a:ext cx="11099800" cy="6868391"/>
          </a:xfrm>
        </p:spPr>
        <p:txBody>
          <a:bodyPr>
            <a:normAutofit fontScale="92500"/>
          </a:bodyPr>
          <a:lstStyle/>
          <a:p>
            <a:r>
              <a:rPr lang="en-US" dirty="0"/>
              <a:t>Before I dive into more detail, let me explain that any device connected to a network is called a ‘node’ on the network.</a:t>
            </a:r>
          </a:p>
          <a:p>
            <a:r>
              <a:rPr lang="en-US" dirty="0"/>
              <a:t>Your computer is a node on your home network. Your router is a node on your ISP’s network. </a:t>
            </a:r>
          </a:p>
          <a:p>
            <a:endParaRPr lang="en-US" dirty="0"/>
          </a:p>
          <a:p>
            <a:r>
              <a:rPr lang="en-US" dirty="0"/>
              <a:t>For this discussion, please keep in mind that when we talk about  ‘computers on the network’, we also include any electronic device that you may use that communicates via your network with some other digital device. It’s easy to picture them as PCs talking to the Internet, but we must include mobile phones, tablets, printers, TVs, security cameras, refrigerators, emergency pagers and all of the IoT (Internet of Things) that are now coming ‘Internet enabled’. </a:t>
            </a:r>
          </a:p>
          <a:p>
            <a:pPr marL="0" indent="0">
              <a:buNone/>
            </a:pPr>
            <a:endParaRPr lang="en-US" dirty="0"/>
          </a:p>
        </p:txBody>
      </p:sp>
    </p:spTree>
    <p:extLst>
      <p:ext uri="{BB962C8B-B14F-4D97-AF65-F5344CB8AC3E}">
        <p14:creationId xmlns:p14="http://schemas.microsoft.com/office/powerpoint/2010/main" val="19002193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3689-9C37-42B7-95AE-8770BD8985A3}"/>
              </a:ext>
            </a:extLst>
          </p:cNvPr>
          <p:cNvSpPr>
            <a:spLocks noGrp="1"/>
          </p:cNvSpPr>
          <p:nvPr>
            <p:ph type="title"/>
          </p:nvPr>
        </p:nvSpPr>
        <p:spPr/>
        <p:txBody>
          <a:bodyPr/>
          <a:lstStyle/>
          <a:p>
            <a:r>
              <a:rPr lang="en-US" dirty="0"/>
              <a:t>Home Network</a:t>
            </a:r>
          </a:p>
        </p:txBody>
      </p:sp>
      <p:pic>
        <p:nvPicPr>
          <p:cNvPr id="5" name="Picture 4">
            <a:extLst>
              <a:ext uri="{FF2B5EF4-FFF2-40B4-BE49-F238E27FC236}">
                <a16:creationId xmlns:a16="http://schemas.microsoft.com/office/drawing/2014/main" id="{40B82B2A-7730-4EAE-8A80-4A92060D5326}"/>
              </a:ext>
            </a:extLst>
          </p:cNvPr>
          <p:cNvPicPr>
            <a:picLocks noChangeAspect="1"/>
          </p:cNvPicPr>
          <p:nvPr/>
        </p:nvPicPr>
        <p:blipFill>
          <a:blip r:embed="rId2"/>
          <a:stretch>
            <a:fillRect/>
          </a:stretch>
        </p:blipFill>
        <p:spPr>
          <a:xfrm>
            <a:off x="1564530" y="2590222"/>
            <a:ext cx="9875739" cy="6235701"/>
          </a:xfrm>
          <a:prstGeom prst="rect">
            <a:avLst/>
          </a:prstGeom>
        </p:spPr>
      </p:pic>
    </p:spTree>
    <p:extLst>
      <p:ext uri="{BB962C8B-B14F-4D97-AF65-F5344CB8AC3E}">
        <p14:creationId xmlns:p14="http://schemas.microsoft.com/office/powerpoint/2010/main" val="20566894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C881-DCE0-4358-BCCA-38560391FF90}"/>
              </a:ext>
            </a:extLst>
          </p:cNvPr>
          <p:cNvSpPr>
            <a:spLocks noGrp="1"/>
          </p:cNvSpPr>
          <p:nvPr>
            <p:ph type="title"/>
          </p:nvPr>
        </p:nvSpPr>
        <p:spPr/>
        <p:txBody>
          <a:bodyPr>
            <a:noAutofit/>
          </a:bodyPr>
          <a:lstStyle/>
          <a:p>
            <a:r>
              <a:rPr lang="en-US" sz="5400" dirty="0"/>
              <a:t>Identification of  Network Nodes</a:t>
            </a:r>
          </a:p>
        </p:txBody>
      </p:sp>
      <p:sp>
        <p:nvSpPr>
          <p:cNvPr id="3" name="Text Placeholder 2">
            <a:extLst>
              <a:ext uri="{FF2B5EF4-FFF2-40B4-BE49-F238E27FC236}">
                <a16:creationId xmlns:a16="http://schemas.microsoft.com/office/drawing/2014/main" id="{BC56F4DF-B8A7-4AEE-A412-74C09401D9E1}"/>
              </a:ext>
            </a:extLst>
          </p:cNvPr>
          <p:cNvSpPr>
            <a:spLocks noGrp="1"/>
          </p:cNvSpPr>
          <p:nvPr>
            <p:ph type="body" idx="1"/>
          </p:nvPr>
        </p:nvSpPr>
        <p:spPr>
          <a:xfrm>
            <a:off x="952500" y="2286000"/>
            <a:ext cx="11099800" cy="6286500"/>
          </a:xfrm>
        </p:spPr>
        <p:txBody>
          <a:bodyPr/>
          <a:lstStyle/>
          <a:p>
            <a:pPr marL="0" indent="0">
              <a:buNone/>
            </a:pPr>
            <a:r>
              <a:rPr lang="en-US" sz="4000" dirty="0">
                <a:solidFill>
                  <a:schemeClr val="accent4">
                    <a:lumMod val="20000"/>
                    <a:lumOff val="80000"/>
                  </a:schemeClr>
                </a:solidFill>
              </a:rPr>
              <a:t>When computers talk across a network:</a:t>
            </a:r>
          </a:p>
          <a:p>
            <a:r>
              <a:rPr lang="en-US" dirty="0"/>
              <a:t>They send data from one node to another, up and down the chain. They’re called ‘data packets’ (something like sentences).</a:t>
            </a:r>
          </a:p>
          <a:p>
            <a:r>
              <a:rPr lang="en-US" dirty="0"/>
              <a:t>A single message (like a web page) may include thousands of packets.</a:t>
            </a:r>
          </a:p>
          <a:p>
            <a:r>
              <a:rPr lang="en-US" dirty="0"/>
              <a:t>Each packet includes the ID of the sender and the ID of the recipient. </a:t>
            </a:r>
          </a:p>
          <a:p>
            <a:r>
              <a:rPr lang="en-US" dirty="0"/>
              <a:t>These node IDs are called ‘IP Addresses’ </a:t>
            </a:r>
          </a:p>
          <a:p>
            <a:r>
              <a:rPr lang="en-US" dirty="0"/>
              <a:t>Every node must have an assigned IP Address to send and receive data.</a:t>
            </a:r>
          </a:p>
        </p:txBody>
      </p:sp>
    </p:spTree>
    <p:extLst>
      <p:ext uri="{BB962C8B-B14F-4D97-AF65-F5344CB8AC3E}">
        <p14:creationId xmlns:p14="http://schemas.microsoft.com/office/powerpoint/2010/main" val="31068355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2B9FA-3740-4986-8CB5-27933C35E239}"/>
              </a:ext>
            </a:extLst>
          </p:cNvPr>
          <p:cNvSpPr>
            <a:spLocks noGrp="1"/>
          </p:cNvSpPr>
          <p:nvPr>
            <p:ph type="title"/>
          </p:nvPr>
        </p:nvSpPr>
        <p:spPr>
          <a:xfrm>
            <a:off x="952500" y="254000"/>
            <a:ext cx="11099800" cy="1491673"/>
          </a:xfrm>
        </p:spPr>
        <p:txBody>
          <a:bodyPr/>
          <a:lstStyle/>
          <a:p>
            <a:r>
              <a:rPr lang="en-US" dirty="0"/>
              <a:t>IP </a:t>
            </a:r>
            <a:r>
              <a:rPr lang="en-US" sz="6600" dirty="0"/>
              <a:t>Addresses</a:t>
            </a:r>
            <a:endParaRPr lang="en-US" dirty="0"/>
          </a:p>
        </p:txBody>
      </p:sp>
      <p:sp>
        <p:nvSpPr>
          <p:cNvPr id="3" name="Text Placeholder 2">
            <a:extLst>
              <a:ext uri="{FF2B5EF4-FFF2-40B4-BE49-F238E27FC236}">
                <a16:creationId xmlns:a16="http://schemas.microsoft.com/office/drawing/2014/main" id="{4FA2637A-617F-47CD-B65A-74FEFBC2AA39}"/>
              </a:ext>
            </a:extLst>
          </p:cNvPr>
          <p:cNvSpPr>
            <a:spLocks noGrp="1"/>
          </p:cNvSpPr>
          <p:nvPr>
            <p:ph type="body" idx="1"/>
          </p:nvPr>
        </p:nvSpPr>
        <p:spPr>
          <a:xfrm>
            <a:off x="952500" y="2258290"/>
            <a:ext cx="11099800" cy="6286500"/>
          </a:xfrm>
        </p:spPr>
        <p:txBody>
          <a:bodyPr>
            <a:normAutofit/>
          </a:bodyPr>
          <a:lstStyle/>
          <a:p>
            <a:r>
              <a:rPr lang="en-US" sz="2800" dirty="0"/>
              <a:t>In order to hold a conversation with another node on a network your computer must have an IP Address.</a:t>
            </a:r>
          </a:p>
          <a:p>
            <a:pPr marL="440055" indent="-440055" defTabSz="465201">
              <a:spcBef>
                <a:spcPts val="700"/>
              </a:spcBef>
              <a:defRPr sz="3168"/>
            </a:pPr>
            <a:r>
              <a:rPr lang="en-US" sz="2800" dirty="0"/>
              <a:t>An Internet Protocol (IP) address has four segments (bytes), generally designated by four numbers ranging from 0 to 255, separated by periods (dots). </a:t>
            </a:r>
          </a:p>
          <a:p>
            <a:pPr marL="884555" lvl="2" indent="0" defTabSz="465201">
              <a:spcBef>
                <a:spcPts val="700"/>
              </a:spcBef>
              <a:buNone/>
              <a:defRPr sz="3168"/>
            </a:pPr>
            <a:r>
              <a:rPr lang="en-US" sz="2800" dirty="0"/>
              <a:t>For example, the address of the computer I am working on now, on my home network is: 192.168.1.3</a:t>
            </a:r>
          </a:p>
          <a:p>
            <a:r>
              <a:rPr lang="en-US" sz="3000" dirty="0"/>
              <a:t>IP addresses are unique, within the network where they reside.  No two devices can use the same network address          </a:t>
            </a:r>
            <a:r>
              <a:rPr lang="en-US" sz="2400" dirty="0"/>
              <a:t>(an error will appear on both devices if this happens).</a:t>
            </a:r>
          </a:p>
          <a:p>
            <a:r>
              <a:rPr lang="en-US" sz="3000" dirty="0"/>
              <a:t>We’ve found that with the growth of the Internet, they need to double the size of the IP Address to handle all of the nodes.</a:t>
            </a:r>
          </a:p>
          <a:p>
            <a:pPr marL="0" indent="0">
              <a:buNone/>
            </a:pPr>
            <a:r>
              <a:rPr lang="en-US" dirty="0"/>
              <a:t>     	</a:t>
            </a:r>
            <a:r>
              <a:rPr lang="en-US" sz="2800" dirty="0"/>
              <a:t>(IPv4 from 1984 could only support 4.3 billion nodes </a:t>
            </a:r>
            <a:r>
              <a:rPr lang="en-US" sz="2800" dirty="0">
                <a:sym typeface="Wingdings" panose="05000000000000000000" pitchFamily="2" charset="2"/>
              </a:rPr>
              <a:t> IPv6)</a:t>
            </a:r>
            <a:endParaRPr lang="en-US" sz="2800" i="1" dirty="0"/>
          </a:p>
          <a:p>
            <a:pPr marL="0" indent="0">
              <a:buNone/>
            </a:pPr>
            <a:endParaRPr lang="en-US" dirty="0"/>
          </a:p>
        </p:txBody>
      </p:sp>
    </p:spTree>
    <p:extLst>
      <p:ext uri="{BB962C8B-B14F-4D97-AF65-F5344CB8AC3E}">
        <p14:creationId xmlns:p14="http://schemas.microsoft.com/office/powerpoint/2010/main" val="3212956296"/>
      </p:ext>
    </p:extLst>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588</TotalTime>
  <Words>2758</Words>
  <Application>Microsoft Office PowerPoint</Application>
  <PresentationFormat>Custom</PresentationFormat>
  <Paragraphs>136</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Helvetica Neue</vt:lpstr>
      <vt:lpstr>Helvetica Neue Light</vt:lpstr>
      <vt:lpstr>Helvetica Neue Medium</vt:lpstr>
      <vt:lpstr>Times New Roman</vt:lpstr>
      <vt:lpstr>Wingdings</vt:lpstr>
      <vt:lpstr>Black</vt:lpstr>
      <vt:lpstr>Opening Remarks</vt:lpstr>
      <vt:lpstr>Home Network Security</vt:lpstr>
      <vt:lpstr>Mark R. Mach</vt:lpstr>
      <vt:lpstr>What is a Computer (or Data) Network?</vt:lpstr>
      <vt:lpstr>A Network</vt:lpstr>
      <vt:lpstr>What’s a ‘network node’?</vt:lpstr>
      <vt:lpstr>Home Network</vt:lpstr>
      <vt:lpstr>Identification of  Network Nodes</vt:lpstr>
      <vt:lpstr>IP Addresses</vt:lpstr>
      <vt:lpstr>IP Address Assignment</vt:lpstr>
      <vt:lpstr>https://whatismyipaddress.com</vt:lpstr>
      <vt:lpstr>Domain Name Services (DNS)</vt:lpstr>
      <vt:lpstr>Home Routers</vt:lpstr>
      <vt:lpstr>Your Home Router</vt:lpstr>
      <vt:lpstr>Your Home Router (cont.)</vt:lpstr>
      <vt:lpstr>Home Router Functions</vt:lpstr>
      <vt:lpstr>My Router Control Panel</vt:lpstr>
      <vt:lpstr>My Router Control Panel</vt:lpstr>
      <vt:lpstr>My Router Control Panel</vt:lpstr>
      <vt:lpstr>My Router Control Panel</vt:lpstr>
      <vt:lpstr>My Router Control Panel</vt:lpstr>
      <vt:lpstr>My Router Control Panel</vt:lpstr>
      <vt:lpstr>My Router Control Panel</vt:lpstr>
      <vt:lpstr>My Router Control Panel</vt:lpstr>
      <vt:lpstr>Home Network Security Essentials</vt:lpstr>
      <vt:lpstr>Network Firewall</vt:lpstr>
      <vt:lpstr>Wireless Security</vt:lpstr>
      <vt:lpstr>Endpoint (Computer) Security</vt:lpstr>
      <vt:lpstr>Beware Of Social Engineering</vt:lpstr>
      <vt:lpstr>Home Networking/Computing Physical Security</vt:lpstr>
      <vt:lpstr>General Security Tips</vt:lpstr>
      <vt:lpstr>The Bottom Line</vt:lpstr>
      <vt:lpstr>Happy Networking!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Network Security</dc:title>
  <dc:creator>Larsson</dc:creator>
  <cp:lastModifiedBy>Ralph &amp; Kathy Larsson</cp:lastModifiedBy>
  <cp:revision>26</cp:revision>
  <dcterms:modified xsi:type="dcterms:W3CDTF">2018-12-08T15:41:09Z</dcterms:modified>
</cp:coreProperties>
</file>